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76" r:id="rId3"/>
    <p:sldId id="275" r:id="rId4"/>
    <p:sldId id="257" r:id="rId5"/>
    <p:sldId id="258" r:id="rId6"/>
    <p:sldId id="259" r:id="rId7"/>
    <p:sldId id="260" r:id="rId8"/>
    <p:sldId id="261" r:id="rId9"/>
    <p:sldId id="262" r:id="rId10"/>
    <p:sldId id="263" r:id="rId11"/>
    <p:sldId id="264" r:id="rId12"/>
    <p:sldId id="265" r:id="rId13"/>
    <p:sldId id="266" r:id="rId14"/>
    <p:sldId id="267" r:id="rId15"/>
    <p:sldId id="277" r:id="rId16"/>
    <p:sldId id="278" r:id="rId17"/>
    <p:sldId id="279" r:id="rId18"/>
    <p:sldId id="268" r:id="rId19"/>
    <p:sldId id="269" r:id="rId20"/>
    <p:sldId id="270" r:id="rId21"/>
    <p:sldId id="271" r:id="rId22"/>
    <p:sldId id="272" r:id="rId23"/>
    <p:sldId id="273" r:id="rId24"/>
    <p:sldId id="27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5" d="100"/>
          <a:sy n="65" d="100"/>
        </p:scale>
        <p:origin x="656" y="24"/>
      </p:cViewPr>
      <p:guideLst/>
    </p:cSldViewPr>
  </p:slideViewPr>
  <p:notesTextViewPr>
    <p:cViewPr>
      <p:scale>
        <a:sx n="1" d="1"/>
        <a:sy n="1" d="1"/>
      </p:scale>
      <p:origin x="0" y="0"/>
    </p:cViewPr>
  </p:notesTextViewPr>
  <p:notesViewPr>
    <p:cSldViewPr snapToGrid="0">
      <p:cViewPr varScale="1">
        <p:scale>
          <a:sx n="49" d="100"/>
          <a:sy n="49" d="100"/>
        </p:scale>
        <p:origin x="2672" y="1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4E6F9B-C99E-4991-A61B-9A725EC57E58}" type="datetimeFigureOut">
              <a:rPr lang="en-GB" smtClean="0"/>
              <a:t>27/01/2022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D0BC6B-0759-4105-A8CF-DF230D99DD3D}" type="slidenum">
              <a:rPr lang="en-GB" smtClean="0"/>
              <a:t>‹#›</a:t>
            </a:fld>
            <a:endParaRPr lang="en-GB"/>
          </a:p>
        </p:txBody>
      </p:sp>
    </p:spTree>
    <p:extLst>
      <p:ext uri="{BB962C8B-B14F-4D97-AF65-F5344CB8AC3E}">
        <p14:creationId xmlns:p14="http://schemas.microsoft.com/office/powerpoint/2010/main" val="3606892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Barry</a:t>
            </a:r>
          </a:p>
          <a:p>
            <a:endParaRPr lang="en-US" dirty="0"/>
          </a:p>
          <a:p>
            <a:r>
              <a:rPr lang="en-US" sz="1200" dirty="0"/>
              <a:t>The fragility is real, hard and essential to reliance on God</a:t>
            </a:r>
          </a:p>
          <a:p>
            <a:pPr marL="457200" indent="-457200">
              <a:buFont typeface="Wingdings" panose="05000000000000000000" pitchFamily="2" charset="2"/>
              <a:buChar char="Ø"/>
            </a:pPr>
            <a:r>
              <a:rPr lang="en-US" dirty="0"/>
              <a:t>can’t learn to swim if feet can touch the bottom</a:t>
            </a:r>
          </a:p>
          <a:p>
            <a:pPr marL="457200" indent="-457200">
              <a:buFont typeface="Wingdings" panose="05000000000000000000" pitchFamily="2" charset="2"/>
              <a:buChar char="Ø"/>
            </a:pPr>
            <a:r>
              <a:rPr lang="en-US" dirty="0"/>
              <a:t>Always one leader or one problem away from collapse</a:t>
            </a:r>
          </a:p>
          <a:p>
            <a:pPr marL="457200" indent="-457200">
              <a:buFont typeface="Wingdings" panose="05000000000000000000" pitchFamily="2" charset="2"/>
              <a:buChar char="Ø"/>
            </a:pPr>
            <a:r>
              <a:rPr lang="en-US" dirty="0"/>
              <a:t>Maybe that’s part of the dynamic God is encouraging in us</a:t>
            </a:r>
          </a:p>
          <a:p>
            <a:pPr marL="457200" indent="-457200">
              <a:buFont typeface="Wingdings" panose="05000000000000000000" pitchFamily="2" charset="2"/>
              <a:buChar char="Ø"/>
            </a:pPr>
            <a:endParaRPr lang="en-US" sz="1200" dirty="0"/>
          </a:p>
          <a:p>
            <a:r>
              <a:rPr lang="en-US" sz="1200" dirty="0"/>
              <a:t>You are never ready to start</a:t>
            </a:r>
          </a:p>
          <a:p>
            <a:pPr marL="171450" indent="-171450">
              <a:buFont typeface="Arial" panose="020B0604020202020204" pitchFamily="34" charset="0"/>
              <a:buChar char="•"/>
            </a:pPr>
            <a:r>
              <a:rPr lang="en-US" sz="1200" dirty="0"/>
              <a:t>We need less than we think to start &amp; more than we </a:t>
            </a:r>
            <a:r>
              <a:rPr lang="en-US" sz="1200" dirty="0" err="1"/>
              <a:t>realise</a:t>
            </a:r>
            <a:r>
              <a:rPr lang="en-US" sz="1200" dirty="0"/>
              <a:t> to sustain</a:t>
            </a:r>
          </a:p>
          <a:p>
            <a:pPr marL="457200" indent="-457200">
              <a:buFont typeface="Wingdings" panose="05000000000000000000" pitchFamily="2" charset="2"/>
              <a:buChar char="Ø"/>
            </a:pPr>
            <a:endParaRPr lang="en-US" sz="1200" dirty="0"/>
          </a:p>
          <a:p>
            <a:pPr marL="457200" indent="-457200">
              <a:buFont typeface="Wingdings" panose="05000000000000000000" pitchFamily="2" charset="2"/>
              <a:buChar char="Ø"/>
            </a:pPr>
            <a:r>
              <a:rPr lang="en-US" sz="1200" dirty="0"/>
              <a:t>Each context is different, so each new community is different, but there is much to learn from others</a:t>
            </a:r>
          </a:p>
          <a:p>
            <a:r>
              <a:rPr lang="en-US" dirty="0"/>
              <a:t>So encouragement is key, when Jerusalem church check if church in Antioch (first </a:t>
            </a:r>
            <a:r>
              <a:rPr lang="en-US" dirty="0" err="1"/>
              <a:t>fxC</a:t>
            </a:r>
            <a:r>
              <a:rPr lang="en-US" dirty="0"/>
              <a:t>) was legit it sent Barnabas – known as encourager and one from the same island as the planters </a:t>
            </a:r>
            <a:endParaRPr lang="en-US" sz="1200" dirty="0"/>
          </a:p>
          <a:p>
            <a:endParaRPr lang="en-GB" dirty="0"/>
          </a:p>
        </p:txBody>
      </p:sp>
      <p:sp>
        <p:nvSpPr>
          <p:cNvPr id="4" name="Slide Number Placeholder 3"/>
          <p:cNvSpPr>
            <a:spLocks noGrp="1"/>
          </p:cNvSpPr>
          <p:nvPr>
            <p:ph type="sldNum" sz="quarter" idx="5"/>
          </p:nvPr>
        </p:nvSpPr>
        <p:spPr/>
        <p:txBody>
          <a:bodyPr/>
          <a:lstStyle/>
          <a:p>
            <a:fld id="{C6D0BC6B-0759-4105-A8CF-DF230D99DD3D}" type="slidenum">
              <a:rPr lang="en-GB" smtClean="0"/>
              <a:t>23</a:t>
            </a:fld>
            <a:endParaRPr lang="en-GB"/>
          </a:p>
        </p:txBody>
      </p:sp>
    </p:spTree>
    <p:extLst>
      <p:ext uri="{BB962C8B-B14F-4D97-AF65-F5344CB8AC3E}">
        <p14:creationId xmlns:p14="http://schemas.microsoft.com/office/powerpoint/2010/main" val="2292138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Barry</a:t>
            </a:r>
          </a:p>
          <a:p>
            <a:endParaRPr lang="en-US" dirty="0"/>
          </a:p>
          <a:p>
            <a:r>
              <a:rPr lang="en-US" sz="1200" dirty="0"/>
              <a:t>The fragility is real, hard and essential to reliance on God</a:t>
            </a:r>
          </a:p>
          <a:p>
            <a:pPr marL="457200" indent="-457200">
              <a:buFont typeface="Wingdings" panose="05000000000000000000" pitchFamily="2" charset="2"/>
              <a:buChar char="Ø"/>
            </a:pPr>
            <a:r>
              <a:rPr lang="en-US" dirty="0"/>
              <a:t>can’t learn to swim if feet can touch the bottom</a:t>
            </a:r>
          </a:p>
          <a:p>
            <a:pPr marL="457200" indent="-457200">
              <a:buFont typeface="Wingdings" panose="05000000000000000000" pitchFamily="2" charset="2"/>
              <a:buChar char="Ø"/>
            </a:pPr>
            <a:r>
              <a:rPr lang="en-US" dirty="0"/>
              <a:t>Always one leader or one problem away from collapse</a:t>
            </a:r>
          </a:p>
          <a:p>
            <a:pPr marL="457200" indent="-457200">
              <a:buFont typeface="Wingdings" panose="05000000000000000000" pitchFamily="2" charset="2"/>
              <a:buChar char="Ø"/>
            </a:pPr>
            <a:r>
              <a:rPr lang="en-US" dirty="0"/>
              <a:t>Maybe that’s part of the dynamic God is encouraging in us</a:t>
            </a:r>
          </a:p>
          <a:p>
            <a:pPr marL="457200" indent="-457200">
              <a:buFont typeface="Wingdings" panose="05000000000000000000" pitchFamily="2" charset="2"/>
              <a:buChar char="Ø"/>
            </a:pPr>
            <a:endParaRPr lang="en-US" sz="1200" dirty="0"/>
          </a:p>
          <a:p>
            <a:r>
              <a:rPr lang="en-US" sz="1200" dirty="0"/>
              <a:t>You are never ready to start</a:t>
            </a:r>
          </a:p>
          <a:p>
            <a:pPr marL="171450" indent="-171450">
              <a:buFont typeface="Arial" panose="020B0604020202020204" pitchFamily="34" charset="0"/>
              <a:buChar char="•"/>
            </a:pPr>
            <a:r>
              <a:rPr lang="en-US" sz="1200" dirty="0"/>
              <a:t>We need less than we think to start &amp; more than we </a:t>
            </a:r>
            <a:r>
              <a:rPr lang="en-US" sz="1200" dirty="0" err="1"/>
              <a:t>realise</a:t>
            </a:r>
            <a:r>
              <a:rPr lang="en-US" sz="1200" dirty="0"/>
              <a:t> to sustain</a:t>
            </a:r>
          </a:p>
          <a:p>
            <a:pPr marL="457200" indent="-457200">
              <a:buFont typeface="Wingdings" panose="05000000000000000000" pitchFamily="2" charset="2"/>
              <a:buChar char="Ø"/>
            </a:pPr>
            <a:endParaRPr lang="en-US" sz="1200" dirty="0"/>
          </a:p>
          <a:p>
            <a:pPr marL="457200" indent="-457200">
              <a:buFont typeface="Wingdings" panose="05000000000000000000" pitchFamily="2" charset="2"/>
              <a:buChar char="Ø"/>
            </a:pPr>
            <a:r>
              <a:rPr lang="en-US" sz="1200" dirty="0"/>
              <a:t>Each context is different, so each new community is different, but there is much to learn from others</a:t>
            </a:r>
          </a:p>
          <a:p>
            <a:r>
              <a:rPr lang="en-US" dirty="0"/>
              <a:t>So encouragement is key, when Jerusalem church check if church in Antioch (first </a:t>
            </a:r>
            <a:r>
              <a:rPr lang="en-US" dirty="0" err="1"/>
              <a:t>fxC</a:t>
            </a:r>
            <a:r>
              <a:rPr lang="en-US" dirty="0"/>
              <a:t>) was legit it sent Barnabas – known as encourager and one from the same island as the planters </a:t>
            </a:r>
            <a:endParaRPr lang="en-US" sz="1200" dirty="0"/>
          </a:p>
          <a:p>
            <a:endParaRPr lang="en-GB" dirty="0"/>
          </a:p>
        </p:txBody>
      </p:sp>
      <p:sp>
        <p:nvSpPr>
          <p:cNvPr id="4" name="Slide Number Placeholder 3"/>
          <p:cNvSpPr>
            <a:spLocks noGrp="1"/>
          </p:cNvSpPr>
          <p:nvPr>
            <p:ph type="sldNum" sz="quarter" idx="5"/>
          </p:nvPr>
        </p:nvSpPr>
        <p:spPr/>
        <p:txBody>
          <a:bodyPr/>
          <a:lstStyle/>
          <a:p>
            <a:fld id="{C6D0BC6B-0759-4105-A8CF-DF230D99DD3D}" type="slidenum">
              <a:rPr lang="en-GB" smtClean="0"/>
              <a:t>24</a:t>
            </a:fld>
            <a:endParaRPr lang="en-GB"/>
          </a:p>
        </p:txBody>
      </p:sp>
    </p:spTree>
    <p:extLst>
      <p:ext uri="{BB962C8B-B14F-4D97-AF65-F5344CB8AC3E}">
        <p14:creationId xmlns:p14="http://schemas.microsoft.com/office/powerpoint/2010/main" val="48850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38522-3BBC-4C49-B52B-8D5883E3B0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02E42D8-12A1-436D-A36B-5A1515734E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209A6B8-7CE2-4590-A9F5-68586F43947E}"/>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5" name="Footer Placeholder 4">
            <a:extLst>
              <a:ext uri="{FF2B5EF4-FFF2-40B4-BE49-F238E27FC236}">
                <a16:creationId xmlns:a16="http://schemas.microsoft.com/office/drawing/2014/main" id="{E8D18C2C-D6AB-4914-9DF0-0260436AE6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605F91-6481-4112-9BF0-48129CA51144}"/>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3561994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9C13C-57CD-42F5-837F-6FF9D405E2B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553C4FB-28B4-4BFC-9F52-BD43636621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F896AA-BB45-421C-B208-CDA13DB0B24E}"/>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5" name="Footer Placeholder 4">
            <a:extLst>
              <a:ext uri="{FF2B5EF4-FFF2-40B4-BE49-F238E27FC236}">
                <a16:creationId xmlns:a16="http://schemas.microsoft.com/office/drawing/2014/main" id="{69E77052-B4EC-4EE5-9092-C383BFD38E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2F1B70-6625-4797-BB55-CB95AEEDDCF0}"/>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2123410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71EC1E-B3CD-40FE-92A2-F197ED7D282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76452A-8CDE-4038-87F3-7F5B167854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9C5DCE-D767-48B4-A459-C914944F8C50}"/>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5" name="Footer Placeholder 4">
            <a:extLst>
              <a:ext uri="{FF2B5EF4-FFF2-40B4-BE49-F238E27FC236}">
                <a16:creationId xmlns:a16="http://schemas.microsoft.com/office/drawing/2014/main" id="{B7246BB1-F16E-4E25-8244-866D39DA13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63969D-3056-47CC-8A95-CB85584205C7}"/>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391490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FD5C7-04D7-4B1C-B6C8-703EB73D6AA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1C860E4-39EB-4C78-9602-7C010DF1F2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9D3F4F-357C-4943-904D-2A4DDE91880D}"/>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5" name="Footer Placeholder 4">
            <a:extLst>
              <a:ext uri="{FF2B5EF4-FFF2-40B4-BE49-F238E27FC236}">
                <a16:creationId xmlns:a16="http://schemas.microsoft.com/office/drawing/2014/main" id="{CB103D18-EEF0-43A3-89A6-786CC54A35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4D4F3A-28CD-4A32-B3C3-C1A328A9D1AC}"/>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330097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E4A6B-1A3D-41F3-B2BB-EEE0FAEB42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8F2F051-47FF-46AA-8842-5C3EE8CFF4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57F3CE-5D43-429A-A475-9F9F57986375}"/>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5" name="Footer Placeholder 4">
            <a:extLst>
              <a:ext uri="{FF2B5EF4-FFF2-40B4-BE49-F238E27FC236}">
                <a16:creationId xmlns:a16="http://schemas.microsoft.com/office/drawing/2014/main" id="{924EB741-948E-4933-9AB4-A0C2D64A4B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F3D069-1C66-4E2E-96E1-43FAAA14D1B9}"/>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384655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44A39-84E3-4D28-92F2-A400469DF3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FB9DD3-2246-42DB-86D9-2717F3BAED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E0D21F0-EAB8-4ED6-803E-C24D2E89DC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06F42EC-09B9-438D-A354-4E95CDC73AC1}"/>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6" name="Footer Placeholder 5">
            <a:extLst>
              <a:ext uri="{FF2B5EF4-FFF2-40B4-BE49-F238E27FC236}">
                <a16:creationId xmlns:a16="http://schemas.microsoft.com/office/drawing/2014/main" id="{F9AA8774-0777-43E8-AE37-B80F09B3A35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ACD260-C4D7-4019-B11D-986DF81F4DE3}"/>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183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214BA-F39F-4478-B00A-6E4F6A62EE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C85147-C5F2-4508-96A2-3FD3AF7124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ED2553-D543-4230-8101-10FA311545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74F0D53-CBD3-493D-BDB8-02A53A5C41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CBDE95-3B5E-4DC9-AB64-4FF7328E75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682BECE-0822-49FD-A0AB-D6F06FBD0E21}"/>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8" name="Footer Placeholder 7">
            <a:extLst>
              <a:ext uri="{FF2B5EF4-FFF2-40B4-BE49-F238E27FC236}">
                <a16:creationId xmlns:a16="http://schemas.microsoft.com/office/drawing/2014/main" id="{6C6B2F34-2A71-4F79-AC5F-07B2BE29E2B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C07E1DC-A907-4DD2-BD21-63199340E8E5}"/>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1733742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215AD-F048-40B1-9558-5C849A4E12A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20FCBC8-0F10-45E7-A456-148FE6A55730}"/>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4" name="Footer Placeholder 3">
            <a:extLst>
              <a:ext uri="{FF2B5EF4-FFF2-40B4-BE49-F238E27FC236}">
                <a16:creationId xmlns:a16="http://schemas.microsoft.com/office/drawing/2014/main" id="{2B7C59CF-3217-4E71-B6E8-ADF399761AC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7689BD3-0EFF-4F88-87AC-00A379D1D2C7}"/>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3767735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15E70B-96A5-4EF3-9BBB-77C22E449F34}"/>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3" name="Footer Placeholder 2">
            <a:extLst>
              <a:ext uri="{FF2B5EF4-FFF2-40B4-BE49-F238E27FC236}">
                <a16:creationId xmlns:a16="http://schemas.microsoft.com/office/drawing/2014/main" id="{26176E29-A23C-4453-A259-5B6601CEBE4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D88622F-979D-40AB-9FC9-B72146020D17}"/>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3968110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EB513-83F9-473C-ABC6-B3432CC84D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5C7280A-46C9-4D36-AE92-9820C53D70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40452A0-8D3A-4231-920B-BA827A746E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37E095-93A4-42E9-AF00-0C976143C22F}"/>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6" name="Footer Placeholder 5">
            <a:extLst>
              <a:ext uri="{FF2B5EF4-FFF2-40B4-BE49-F238E27FC236}">
                <a16:creationId xmlns:a16="http://schemas.microsoft.com/office/drawing/2014/main" id="{F19740C5-D429-4F82-A62D-2450D9E409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6FA5BB-3F92-4115-88B7-FDE4AB935215}"/>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3371244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4280-D7A9-45D1-9AC2-220D24155E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05145F6-DBF7-4C60-A0BF-9DF8645958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A95E92-49AA-44E6-867D-A1774238FF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E482CF-AE91-4DC5-B096-2C39F3CDD423}"/>
              </a:ext>
            </a:extLst>
          </p:cNvPr>
          <p:cNvSpPr>
            <a:spLocks noGrp="1"/>
          </p:cNvSpPr>
          <p:nvPr>
            <p:ph type="dt" sz="half" idx="10"/>
          </p:nvPr>
        </p:nvSpPr>
        <p:spPr/>
        <p:txBody>
          <a:bodyPr/>
          <a:lstStyle/>
          <a:p>
            <a:fld id="{AE9FBED6-933B-47F3-A248-F93D07D21A99}" type="datetimeFigureOut">
              <a:rPr lang="en-GB" smtClean="0"/>
              <a:t>27/01/2022</a:t>
            </a:fld>
            <a:endParaRPr lang="en-GB"/>
          </a:p>
        </p:txBody>
      </p:sp>
      <p:sp>
        <p:nvSpPr>
          <p:cNvPr id="6" name="Footer Placeholder 5">
            <a:extLst>
              <a:ext uri="{FF2B5EF4-FFF2-40B4-BE49-F238E27FC236}">
                <a16:creationId xmlns:a16="http://schemas.microsoft.com/office/drawing/2014/main" id="{DE5CACCE-A02D-48A2-9D30-CE4906633B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84283F0-9727-4499-B403-84CAE05D7651}"/>
              </a:ext>
            </a:extLst>
          </p:cNvPr>
          <p:cNvSpPr>
            <a:spLocks noGrp="1"/>
          </p:cNvSpPr>
          <p:nvPr>
            <p:ph type="sldNum" sz="quarter" idx="12"/>
          </p:nvPr>
        </p:nvSpPr>
        <p:spPr/>
        <p:txBody>
          <a:bodyPr/>
          <a:lstStyle/>
          <a:p>
            <a:fld id="{E3E460CF-68A2-4339-B0C3-53E014F9B6C9}" type="slidenum">
              <a:rPr lang="en-GB" smtClean="0"/>
              <a:t>‹#›</a:t>
            </a:fld>
            <a:endParaRPr lang="en-GB"/>
          </a:p>
        </p:txBody>
      </p:sp>
    </p:spTree>
    <p:extLst>
      <p:ext uri="{BB962C8B-B14F-4D97-AF65-F5344CB8AC3E}">
        <p14:creationId xmlns:p14="http://schemas.microsoft.com/office/powerpoint/2010/main" val="1399411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807328-63B0-43DD-948D-7205F5D195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6C5045-E216-4AF1-8642-2059187F6B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79A00C-04B2-4A39-9253-40E89DF097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9FBED6-933B-47F3-A248-F93D07D21A99}" type="datetimeFigureOut">
              <a:rPr lang="en-GB" smtClean="0"/>
              <a:t>27/01/2022</a:t>
            </a:fld>
            <a:endParaRPr lang="en-GB"/>
          </a:p>
        </p:txBody>
      </p:sp>
      <p:sp>
        <p:nvSpPr>
          <p:cNvPr id="5" name="Footer Placeholder 4">
            <a:extLst>
              <a:ext uri="{FF2B5EF4-FFF2-40B4-BE49-F238E27FC236}">
                <a16:creationId xmlns:a16="http://schemas.microsoft.com/office/drawing/2014/main" id="{122C738D-DB20-48F1-9C83-D70A735B31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32C9064-75DB-49AA-BE04-11BFEDF0CB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E460CF-68A2-4339-B0C3-53E014F9B6C9}" type="slidenum">
              <a:rPr lang="en-GB" smtClean="0"/>
              <a:t>‹#›</a:t>
            </a:fld>
            <a:endParaRPr lang="en-GB"/>
          </a:p>
        </p:txBody>
      </p:sp>
    </p:spTree>
    <p:extLst>
      <p:ext uri="{BB962C8B-B14F-4D97-AF65-F5344CB8AC3E}">
        <p14:creationId xmlns:p14="http://schemas.microsoft.com/office/powerpoint/2010/main" val="903312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1524000" y="1122363"/>
            <a:ext cx="9820428" cy="4892140"/>
          </a:xfrm>
        </p:spPr>
        <p:txBody>
          <a:bodyPr>
            <a:normAutofit fontScale="90000"/>
          </a:bodyPr>
          <a:lstStyle/>
          <a:p>
            <a:r>
              <a:rPr lang="en-US" sz="9600" dirty="0"/>
              <a:t>Strategic Priority 1:</a:t>
            </a:r>
            <a:br>
              <a:rPr lang="en-US" sz="9600" dirty="0"/>
            </a:br>
            <a:r>
              <a:rPr lang="en-US" sz="9600" dirty="0"/>
              <a:t>New Communities</a:t>
            </a:r>
            <a:br>
              <a:rPr lang="en-US" dirty="0"/>
            </a:br>
            <a:br>
              <a:rPr lang="en-US" dirty="0"/>
            </a:br>
            <a:r>
              <a:rPr lang="en-US" dirty="0"/>
              <a:t>Diocesan Synod</a:t>
            </a:r>
            <a:br>
              <a:rPr lang="en-US" dirty="0"/>
            </a:br>
            <a:r>
              <a:rPr lang="en-US" i="1" dirty="0"/>
              <a:t>February 2022</a:t>
            </a:r>
            <a:endParaRPr lang="en-GB" i="1" dirty="0"/>
          </a:p>
        </p:txBody>
      </p:sp>
      <p:pic>
        <p:nvPicPr>
          <p:cNvPr id="4" name="Picture 3">
            <a:extLst>
              <a:ext uri="{FF2B5EF4-FFF2-40B4-BE49-F238E27FC236}">
                <a16:creationId xmlns:a16="http://schemas.microsoft.com/office/drawing/2014/main" id="{44577C3A-0C9A-4920-99FE-26B30AE5667D}"/>
              </a:ext>
            </a:extLst>
          </p:cNvPr>
          <p:cNvPicPr>
            <a:picLocks noChangeAspect="1"/>
          </p:cNvPicPr>
          <p:nvPr/>
        </p:nvPicPr>
        <p:blipFill>
          <a:blip r:embed="rId2"/>
          <a:stretch>
            <a:fillRect/>
          </a:stretch>
        </p:blipFill>
        <p:spPr>
          <a:xfrm>
            <a:off x="178239" y="203442"/>
            <a:ext cx="1917770" cy="874503"/>
          </a:xfrm>
          <a:prstGeom prst="rect">
            <a:avLst/>
          </a:prstGeom>
        </p:spPr>
      </p:pic>
    </p:spTree>
    <p:extLst>
      <p:ext uri="{BB962C8B-B14F-4D97-AF65-F5344CB8AC3E}">
        <p14:creationId xmlns:p14="http://schemas.microsoft.com/office/powerpoint/2010/main" val="3490831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4708981"/>
          </a:xfrm>
          <a:prstGeom prst="rect">
            <a:avLst/>
          </a:prstGeom>
          <a:noFill/>
        </p:spPr>
        <p:txBody>
          <a:bodyPr wrap="square" rtlCol="0">
            <a:spAutoFit/>
          </a:bodyPr>
          <a:lstStyle/>
          <a:p>
            <a:r>
              <a:rPr lang="en-US" sz="3000" b="1" i="1" dirty="0">
                <a:highlight>
                  <a:srgbClr val="FFFF00"/>
                </a:highlight>
              </a:rPr>
              <a:t>90 second video 2 goes here</a:t>
            </a:r>
          </a:p>
          <a:p>
            <a:endParaRPr lang="en-US" sz="3000" b="1" i="1" dirty="0"/>
          </a:p>
          <a:p>
            <a:r>
              <a:rPr lang="en-US" sz="3000" dirty="0">
                <a:effectLst/>
                <a:latin typeface="Calibri" panose="020F0502020204030204" pitchFamily="34" charset="0"/>
                <a:ea typeface="Calibri" panose="020F0502020204030204" pitchFamily="34" charset="0"/>
                <a:cs typeface="Times New Roman" panose="02020603050405020304" pitchFamily="18" charset="0"/>
              </a:rPr>
              <a:t>Crystal </a:t>
            </a:r>
            <a:r>
              <a:rPr lang="en-US" sz="3000" dirty="0" err="1">
                <a:effectLst/>
                <a:latin typeface="Calibri" panose="020F0502020204030204" pitchFamily="34" charset="0"/>
                <a:ea typeface="Calibri" panose="020F0502020204030204" pitchFamily="34" charset="0"/>
                <a:cs typeface="Times New Roman" panose="02020603050405020304" pitchFamily="18" charset="0"/>
              </a:rPr>
              <a:t>Macallister</a:t>
            </a:r>
            <a:r>
              <a:rPr lang="en-US" sz="3000" dirty="0">
                <a:effectLst/>
                <a:latin typeface="Calibri" panose="020F0502020204030204" pitchFamily="34" charset="0"/>
                <a:ea typeface="Calibri" panose="020F0502020204030204" pitchFamily="34" charset="0"/>
                <a:cs typeface="Times New Roman" panose="02020603050405020304" pitchFamily="18" charset="0"/>
              </a:rPr>
              <a:t> – pioneering and </a:t>
            </a:r>
            <a:r>
              <a:rPr lang="en-US" sz="3000" dirty="0" err="1">
                <a:effectLst/>
                <a:latin typeface="Calibri" panose="020F0502020204030204" pitchFamily="34" charset="0"/>
                <a:ea typeface="Calibri" panose="020F0502020204030204" pitchFamily="34" charset="0"/>
                <a:cs typeface="Times New Roman" panose="02020603050405020304" pitchFamily="18" charset="0"/>
              </a:rPr>
              <a:t>fxC</a:t>
            </a:r>
            <a:r>
              <a:rPr lang="en-US" sz="3000" dirty="0">
                <a:effectLst/>
                <a:latin typeface="Calibri" panose="020F0502020204030204" pitchFamily="34" charset="0"/>
                <a:ea typeface="Calibri" panose="020F0502020204030204" pitchFamily="34" charset="0"/>
                <a:cs typeface="Times New Roman" panose="02020603050405020304" pitchFamily="18" charset="0"/>
              </a:rPr>
              <a:t> in a more rural context – Jonathan to sort</a:t>
            </a:r>
          </a:p>
          <a:p>
            <a:endParaRPr lang="en-US" sz="3000" b="1" i="1" dirty="0">
              <a:latin typeface="Calibri" panose="020F0502020204030204" pitchFamily="34" charset="0"/>
              <a:cs typeface="Times New Roman" panose="02020603050405020304" pitchFamily="18" charset="0"/>
            </a:endParaRPr>
          </a:p>
          <a:p>
            <a:r>
              <a:rPr lang="en-US" sz="3000" i="1" dirty="0">
                <a:latin typeface="Calibri" panose="020F0502020204030204" pitchFamily="34" charset="0"/>
                <a:cs typeface="Times New Roman" panose="02020603050405020304" pitchFamily="18" charset="0"/>
              </a:rPr>
              <a:t>Video 1, 2 and 3 all play from one to the other without pause or further introduction.  Three of the six videos already made, remaining three have been commissioned and are being sent to Alastair by 16</a:t>
            </a:r>
            <a:r>
              <a:rPr lang="en-US" sz="3000" i="1" baseline="30000" dirty="0">
                <a:latin typeface="Calibri" panose="020F0502020204030204" pitchFamily="34" charset="0"/>
                <a:cs typeface="Times New Roman" panose="02020603050405020304" pitchFamily="18" charset="0"/>
              </a:rPr>
              <a:t>th</a:t>
            </a:r>
            <a:r>
              <a:rPr lang="en-US" sz="3000" i="1" dirty="0">
                <a:latin typeface="Calibri" panose="020F0502020204030204" pitchFamily="34" charset="0"/>
                <a:cs typeface="Times New Roman" panose="02020603050405020304" pitchFamily="18" charset="0"/>
              </a:rPr>
              <a:t> Feb for him to collate, such that Andy and the Chairs of Synod can have the final PowerPoint by 23</a:t>
            </a:r>
            <a:r>
              <a:rPr lang="en-US" sz="3000" i="1" baseline="30000" dirty="0">
                <a:latin typeface="Calibri" panose="020F0502020204030204" pitchFamily="34" charset="0"/>
                <a:cs typeface="Times New Roman" panose="02020603050405020304" pitchFamily="18" charset="0"/>
              </a:rPr>
              <a:t>rd</a:t>
            </a:r>
            <a:r>
              <a:rPr lang="en-US" sz="3000" i="1" dirty="0">
                <a:latin typeface="Calibri" panose="020F0502020204030204" pitchFamily="34" charset="0"/>
                <a:cs typeface="Times New Roman" panose="02020603050405020304" pitchFamily="18" charset="0"/>
              </a:rPr>
              <a:t> Feb</a:t>
            </a:r>
            <a:endParaRPr lang="en-US" sz="3000" dirty="0"/>
          </a:p>
        </p:txBody>
      </p:sp>
    </p:spTree>
    <p:extLst>
      <p:ext uri="{BB962C8B-B14F-4D97-AF65-F5344CB8AC3E}">
        <p14:creationId xmlns:p14="http://schemas.microsoft.com/office/powerpoint/2010/main" val="922645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5170646"/>
          </a:xfrm>
          <a:prstGeom prst="rect">
            <a:avLst/>
          </a:prstGeom>
          <a:noFill/>
        </p:spPr>
        <p:txBody>
          <a:bodyPr wrap="square" rtlCol="0">
            <a:spAutoFit/>
          </a:bodyPr>
          <a:lstStyle/>
          <a:p>
            <a:r>
              <a:rPr lang="en-US" sz="3000" b="1" i="1" dirty="0">
                <a:highlight>
                  <a:srgbClr val="FFFF00"/>
                </a:highlight>
              </a:rPr>
              <a:t>90 second video 3 goes here</a:t>
            </a:r>
          </a:p>
          <a:p>
            <a:endParaRPr lang="en-US" sz="3000" b="1" i="1" dirty="0"/>
          </a:p>
          <a:p>
            <a:r>
              <a:rPr lang="en-US" sz="3000" dirty="0">
                <a:effectLst/>
                <a:latin typeface="Calibri" panose="020F0502020204030204" pitchFamily="34" charset="0"/>
                <a:ea typeface="Calibri" panose="020F0502020204030204" pitchFamily="34" charset="0"/>
                <a:cs typeface="Times New Roman" panose="02020603050405020304" pitchFamily="18" charset="0"/>
              </a:rPr>
              <a:t>Matthew </a:t>
            </a:r>
            <a:r>
              <a:rPr lang="en-US" sz="3000" dirty="0" err="1">
                <a:effectLst/>
                <a:latin typeface="Calibri" panose="020F0502020204030204" pitchFamily="34" charset="0"/>
                <a:ea typeface="Calibri" panose="020F0502020204030204" pitchFamily="34" charset="0"/>
                <a:cs typeface="Times New Roman" panose="02020603050405020304" pitchFamily="18" charset="0"/>
              </a:rPr>
              <a:t>Creber</a:t>
            </a:r>
            <a:r>
              <a:rPr lang="en-US" sz="3000" dirty="0">
                <a:effectLst/>
                <a:latin typeface="Calibri" panose="020F0502020204030204" pitchFamily="34" charset="0"/>
                <a:ea typeface="Calibri" panose="020F0502020204030204" pitchFamily="34" charset="0"/>
                <a:cs typeface="Times New Roman" panose="02020603050405020304" pitchFamily="18" charset="0"/>
              </a:rPr>
              <a:t> Davies – pioneering with support from an RC on a more deprived housing estate with currently no Christian presence – Jonathan to sort, highlighting overlap of </a:t>
            </a:r>
            <a:r>
              <a:rPr lang="en-US" sz="3000" dirty="0" err="1">
                <a:effectLst/>
                <a:latin typeface="Calibri" panose="020F0502020204030204" pitchFamily="34" charset="0"/>
                <a:ea typeface="Calibri" panose="020F0502020204030204" pitchFamily="34" charset="0"/>
                <a:cs typeface="Times New Roman" panose="02020603050405020304" pitchFamily="18" charset="0"/>
              </a:rPr>
              <a:t>fxC</a:t>
            </a:r>
            <a:r>
              <a:rPr lang="en-US" sz="3000" dirty="0">
                <a:effectLst/>
                <a:latin typeface="Calibri" panose="020F0502020204030204" pitchFamily="34" charset="0"/>
                <a:ea typeface="Calibri" panose="020F0502020204030204" pitchFamily="34" charset="0"/>
                <a:cs typeface="Times New Roman" panose="02020603050405020304" pitchFamily="18" charset="0"/>
              </a:rPr>
              <a:t>/RC</a:t>
            </a:r>
          </a:p>
          <a:p>
            <a:endParaRPr lang="en-US" sz="3000" b="1" i="1" dirty="0">
              <a:latin typeface="Calibri" panose="020F0502020204030204" pitchFamily="34" charset="0"/>
              <a:cs typeface="Times New Roman" panose="02020603050405020304" pitchFamily="18" charset="0"/>
            </a:endParaRPr>
          </a:p>
          <a:p>
            <a:r>
              <a:rPr lang="en-US" sz="3000" i="1" dirty="0">
                <a:latin typeface="Calibri" panose="020F0502020204030204" pitchFamily="34" charset="0"/>
                <a:cs typeface="Times New Roman" panose="02020603050405020304" pitchFamily="18" charset="0"/>
              </a:rPr>
              <a:t>Video 1, 2 and 3 all play from one to the other without pause or further introduction.  Three of the six videos already made, remaining three have been commissioned and are being sent to Alastair by 16</a:t>
            </a:r>
            <a:r>
              <a:rPr lang="en-US" sz="3000" i="1" baseline="30000" dirty="0">
                <a:latin typeface="Calibri" panose="020F0502020204030204" pitchFamily="34" charset="0"/>
                <a:cs typeface="Times New Roman" panose="02020603050405020304" pitchFamily="18" charset="0"/>
              </a:rPr>
              <a:t>th</a:t>
            </a:r>
            <a:r>
              <a:rPr lang="en-US" sz="3000" i="1" dirty="0">
                <a:latin typeface="Calibri" panose="020F0502020204030204" pitchFamily="34" charset="0"/>
                <a:cs typeface="Times New Roman" panose="02020603050405020304" pitchFamily="18" charset="0"/>
              </a:rPr>
              <a:t> Feb for him to collate, such that Andy and the Chairs of Synod can have the final PowerPoint by 23</a:t>
            </a:r>
            <a:r>
              <a:rPr lang="en-US" sz="3000" i="1" baseline="30000" dirty="0">
                <a:latin typeface="Calibri" panose="020F0502020204030204" pitchFamily="34" charset="0"/>
                <a:cs typeface="Times New Roman" panose="02020603050405020304" pitchFamily="18" charset="0"/>
              </a:rPr>
              <a:t>rd</a:t>
            </a:r>
            <a:r>
              <a:rPr lang="en-US" sz="3000" i="1" dirty="0">
                <a:latin typeface="Calibri" panose="020F0502020204030204" pitchFamily="34" charset="0"/>
                <a:cs typeface="Times New Roman" panose="02020603050405020304" pitchFamily="18" charset="0"/>
              </a:rPr>
              <a:t> Feb</a:t>
            </a:r>
            <a:endParaRPr lang="en-US" sz="3000" dirty="0"/>
          </a:p>
        </p:txBody>
      </p:sp>
    </p:spTree>
    <p:extLst>
      <p:ext uri="{BB962C8B-B14F-4D97-AF65-F5344CB8AC3E}">
        <p14:creationId xmlns:p14="http://schemas.microsoft.com/office/powerpoint/2010/main" val="4198990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2862322"/>
          </a:xfrm>
          <a:prstGeom prst="rect">
            <a:avLst/>
          </a:prstGeom>
          <a:noFill/>
        </p:spPr>
        <p:txBody>
          <a:bodyPr wrap="square" rtlCol="0">
            <a:spAutoFit/>
          </a:bodyPr>
          <a:lstStyle/>
          <a:p>
            <a:r>
              <a:rPr lang="en-US" sz="3000" b="1" i="1" dirty="0"/>
              <a:t>Sharing stories</a:t>
            </a:r>
            <a:endParaRPr lang="en-US" sz="3000" b="1" dirty="0"/>
          </a:p>
          <a:p>
            <a:endParaRPr lang="en-US" sz="3000" dirty="0"/>
          </a:p>
          <a:p>
            <a:r>
              <a:rPr lang="en-US" sz="3000" dirty="0"/>
              <a:t>Five minutes to turn to a </a:t>
            </a:r>
            <a:r>
              <a:rPr lang="en-US" sz="3000" dirty="0" err="1"/>
              <a:t>neighbour</a:t>
            </a:r>
            <a:r>
              <a:rPr lang="en-US" sz="3000" dirty="0"/>
              <a:t>(s) and share</a:t>
            </a:r>
          </a:p>
          <a:p>
            <a:pPr marL="457200" indent="-457200">
              <a:buFont typeface="Wingdings" panose="05000000000000000000" pitchFamily="2" charset="2"/>
              <a:buChar char="Ø"/>
            </a:pPr>
            <a:r>
              <a:rPr lang="en-US" sz="3000" dirty="0"/>
              <a:t>what you noticed</a:t>
            </a:r>
          </a:p>
          <a:p>
            <a:pPr marL="457200" indent="-457200">
              <a:buFont typeface="Wingdings" panose="05000000000000000000" pitchFamily="2" charset="2"/>
              <a:buChar char="Ø"/>
            </a:pPr>
            <a:r>
              <a:rPr lang="en-US" sz="3000" dirty="0"/>
              <a:t>what surprised you </a:t>
            </a:r>
          </a:p>
          <a:p>
            <a:pPr marL="457200" indent="-457200">
              <a:buFont typeface="Wingdings" panose="05000000000000000000" pitchFamily="2" charset="2"/>
              <a:buChar char="Ø"/>
            </a:pPr>
            <a:r>
              <a:rPr lang="en-US" sz="3000" dirty="0"/>
              <a:t>any aspects which connect with your context</a:t>
            </a:r>
          </a:p>
        </p:txBody>
      </p:sp>
    </p:spTree>
    <p:extLst>
      <p:ext uri="{BB962C8B-B14F-4D97-AF65-F5344CB8AC3E}">
        <p14:creationId xmlns:p14="http://schemas.microsoft.com/office/powerpoint/2010/main" val="1639192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1477328"/>
          </a:xfrm>
          <a:prstGeom prst="rect">
            <a:avLst/>
          </a:prstGeom>
          <a:noFill/>
        </p:spPr>
        <p:txBody>
          <a:bodyPr wrap="square" rtlCol="0">
            <a:spAutoFit/>
          </a:bodyPr>
          <a:lstStyle/>
          <a:p>
            <a:r>
              <a:rPr lang="en-US" sz="3000" b="1" i="1" dirty="0"/>
              <a:t>Fresh expressions of Church</a:t>
            </a:r>
            <a:endParaRPr lang="en-US" sz="3000" b="1" dirty="0"/>
          </a:p>
          <a:p>
            <a:pPr marL="457200" indent="-457200">
              <a:buFont typeface="Wingdings" panose="05000000000000000000" pitchFamily="2" charset="2"/>
              <a:buChar char="Ø"/>
            </a:pPr>
            <a:r>
              <a:rPr lang="en-US" sz="3000" dirty="0"/>
              <a:t>Jonathan 5 mins here – Jonathan sending any slides to Alastair by 16</a:t>
            </a:r>
            <a:r>
              <a:rPr lang="en-US" sz="3000" baseline="30000" dirty="0"/>
              <a:t>th</a:t>
            </a:r>
            <a:r>
              <a:rPr lang="en-US" sz="3000" dirty="0"/>
              <a:t> Feb</a:t>
            </a:r>
          </a:p>
        </p:txBody>
      </p:sp>
    </p:spTree>
    <p:extLst>
      <p:ext uri="{BB962C8B-B14F-4D97-AF65-F5344CB8AC3E}">
        <p14:creationId xmlns:p14="http://schemas.microsoft.com/office/powerpoint/2010/main" val="86107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5170646"/>
          </a:xfrm>
          <a:prstGeom prst="rect">
            <a:avLst/>
          </a:prstGeom>
          <a:noFill/>
        </p:spPr>
        <p:txBody>
          <a:bodyPr wrap="square" rtlCol="0">
            <a:spAutoFit/>
          </a:bodyPr>
          <a:lstStyle/>
          <a:p>
            <a:r>
              <a:rPr lang="en-US" sz="3000" b="1" i="1" dirty="0"/>
              <a:t>Resourcing Churches - overview</a:t>
            </a:r>
            <a:endParaRPr lang="en-US" sz="3000" b="1" dirty="0"/>
          </a:p>
          <a:p>
            <a:pPr marL="457200" indent="-457200">
              <a:buFont typeface="Wingdings" panose="05000000000000000000" pitchFamily="2" charset="2"/>
              <a:buChar char="Ø"/>
            </a:pPr>
            <a:r>
              <a:rPr lang="en-US" sz="3000" dirty="0"/>
              <a:t>Initial six year funding window to prime the pump</a:t>
            </a:r>
          </a:p>
          <a:p>
            <a:pPr marL="457200" indent="-457200">
              <a:buFont typeface="Wingdings" panose="05000000000000000000" pitchFamily="2" charset="2"/>
              <a:buChar char="Ø"/>
            </a:pPr>
            <a:r>
              <a:rPr lang="en-US" sz="3000" dirty="0"/>
              <a:t>During this time just over £5m grant from Church Commissioners allow us to help six Resourcing Church hubs form between 30 and 40 new worshipping communities</a:t>
            </a:r>
          </a:p>
          <a:p>
            <a:pPr marL="457200" indent="-457200">
              <a:buFont typeface="Wingdings" panose="05000000000000000000" pitchFamily="2" charset="2"/>
              <a:buChar char="Ø"/>
            </a:pPr>
            <a:r>
              <a:rPr lang="en-US" sz="3000" dirty="0"/>
              <a:t>Mix of </a:t>
            </a:r>
            <a:r>
              <a:rPr lang="en-US" sz="3000" dirty="0" err="1"/>
              <a:t>revitalisations</a:t>
            </a:r>
            <a:r>
              <a:rPr lang="en-US" sz="3000" dirty="0"/>
              <a:t>, fresh expressions of Church and ‘plants’ as shown in the videos</a:t>
            </a:r>
          </a:p>
          <a:p>
            <a:pPr marL="457200" indent="-457200">
              <a:buFont typeface="Wingdings" panose="05000000000000000000" pitchFamily="2" charset="2"/>
              <a:buChar char="Ø"/>
            </a:pPr>
            <a:r>
              <a:rPr lang="en-US" sz="3000" dirty="0"/>
              <a:t>About growth in service, in discipleship, in numbers and in forming contextual new worshipping communities (</a:t>
            </a:r>
            <a:r>
              <a:rPr lang="en-US" sz="3000" dirty="0" err="1"/>
              <a:t>inc</a:t>
            </a:r>
            <a:r>
              <a:rPr lang="en-US" sz="3000" dirty="0"/>
              <a:t> 1,400-1,600 new worshippers – a growth vision, not just moving deckchairs)</a:t>
            </a:r>
          </a:p>
          <a:p>
            <a:endParaRPr lang="en-US" sz="3000" dirty="0"/>
          </a:p>
        </p:txBody>
      </p:sp>
    </p:spTree>
    <p:extLst>
      <p:ext uri="{BB962C8B-B14F-4D97-AF65-F5344CB8AC3E}">
        <p14:creationId xmlns:p14="http://schemas.microsoft.com/office/powerpoint/2010/main" val="848230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4708981"/>
          </a:xfrm>
          <a:prstGeom prst="rect">
            <a:avLst/>
          </a:prstGeom>
          <a:noFill/>
        </p:spPr>
        <p:txBody>
          <a:bodyPr wrap="square" rtlCol="0">
            <a:spAutoFit/>
          </a:bodyPr>
          <a:lstStyle/>
          <a:p>
            <a:r>
              <a:rPr lang="en-US" sz="3000" b="1" i="1" dirty="0"/>
              <a:t>Resourcing Churches – starting &amp; covid</a:t>
            </a:r>
            <a:endParaRPr lang="en-US" sz="3000" b="1" dirty="0"/>
          </a:p>
          <a:p>
            <a:pPr marL="457200" indent="-457200">
              <a:buFont typeface="Wingdings" panose="05000000000000000000" pitchFamily="2" charset="2"/>
              <a:buChar char="Ø"/>
            </a:pPr>
            <a:r>
              <a:rPr lang="en-US" sz="3000" dirty="0"/>
              <a:t>Formal start July 2018</a:t>
            </a:r>
          </a:p>
          <a:p>
            <a:pPr marL="457200" indent="-457200">
              <a:buFont typeface="Wingdings" panose="05000000000000000000" pitchFamily="2" charset="2"/>
              <a:buChar char="Ø"/>
            </a:pPr>
            <a:r>
              <a:rPr lang="en-US" sz="3000" dirty="0"/>
              <a:t>In first 18 months, over a dozen new worshipping communities formed adding diversity to what was offered in those communities and seeing 237 new worshippers join (+ more service &amp; diversity)</a:t>
            </a:r>
          </a:p>
          <a:p>
            <a:pPr marL="457200" indent="-457200">
              <a:buFont typeface="Wingdings" panose="05000000000000000000" pitchFamily="2" charset="2"/>
              <a:buChar char="Ø"/>
            </a:pPr>
            <a:r>
              <a:rPr lang="en-US" sz="3000" dirty="0"/>
              <a:t>Covid: to date 55% of the Programme length has been during covid</a:t>
            </a:r>
          </a:p>
          <a:p>
            <a:pPr marL="457200" indent="-457200">
              <a:buFont typeface="Wingdings" panose="05000000000000000000" pitchFamily="2" charset="2"/>
              <a:buChar char="Ø"/>
            </a:pPr>
            <a:r>
              <a:rPr lang="en-US" sz="3000" dirty="0"/>
              <a:t>Although Resourcing Churches have risen to serve communities and some new churches planted, loss of momentum, ability of churches to send &amp; related delays have impacted by 18-24 months</a:t>
            </a:r>
          </a:p>
          <a:p>
            <a:pPr marL="457200" indent="-457200">
              <a:buFont typeface="Wingdings" panose="05000000000000000000" pitchFamily="2" charset="2"/>
              <a:buChar char="Ø"/>
            </a:pPr>
            <a:r>
              <a:rPr lang="en-US" sz="3000" dirty="0"/>
              <a:t>Reset Plan (six years to nine, some additional monies)</a:t>
            </a:r>
          </a:p>
        </p:txBody>
      </p:sp>
    </p:spTree>
    <p:extLst>
      <p:ext uri="{BB962C8B-B14F-4D97-AF65-F5344CB8AC3E}">
        <p14:creationId xmlns:p14="http://schemas.microsoft.com/office/powerpoint/2010/main" val="1449516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3323987"/>
          </a:xfrm>
          <a:prstGeom prst="rect">
            <a:avLst/>
          </a:prstGeom>
          <a:noFill/>
        </p:spPr>
        <p:txBody>
          <a:bodyPr wrap="square" rtlCol="0">
            <a:spAutoFit/>
          </a:bodyPr>
          <a:lstStyle/>
          <a:p>
            <a:r>
              <a:rPr lang="en-US" sz="3000" b="1" i="1" dirty="0"/>
              <a:t>Resourcing Churches - now</a:t>
            </a:r>
            <a:endParaRPr lang="en-US" sz="3000" b="1" dirty="0"/>
          </a:p>
          <a:p>
            <a:pPr marL="457200" indent="-457200">
              <a:buFont typeface="Wingdings" panose="05000000000000000000" pitchFamily="2" charset="2"/>
              <a:buChar char="Ø"/>
            </a:pPr>
            <a:r>
              <a:rPr lang="en-US" sz="3000" dirty="0"/>
              <a:t>Currently 16-18 new worshipping communities have started</a:t>
            </a:r>
          </a:p>
          <a:p>
            <a:pPr marL="457200" indent="-457200">
              <a:buFont typeface="Wingdings" panose="05000000000000000000" pitchFamily="2" charset="2"/>
              <a:buChar char="Ø"/>
            </a:pPr>
            <a:r>
              <a:rPr lang="en-US" sz="3000" dirty="0"/>
              <a:t>Further 18-20 new worshipping communities in some stage of about to launch/planning/preparing</a:t>
            </a:r>
          </a:p>
          <a:p>
            <a:endParaRPr lang="en-US" sz="3000" dirty="0"/>
          </a:p>
          <a:p>
            <a:pPr marL="457200" indent="-457200">
              <a:buFont typeface="Wingdings" panose="05000000000000000000" pitchFamily="2" charset="2"/>
              <a:buChar char="Ø"/>
            </a:pPr>
            <a:r>
              <a:rPr lang="en-US" sz="3000" dirty="0"/>
              <a:t>PLANT course, all welcome</a:t>
            </a:r>
          </a:p>
          <a:p>
            <a:pPr marL="457200" indent="-457200">
              <a:buFont typeface="Wingdings" panose="05000000000000000000" pitchFamily="2" charset="2"/>
              <a:buChar char="Ø"/>
            </a:pPr>
            <a:r>
              <a:rPr lang="en-US" sz="3000" dirty="0"/>
              <a:t>Resourcing Churches keen to partner</a:t>
            </a:r>
          </a:p>
        </p:txBody>
      </p:sp>
    </p:spTree>
    <p:extLst>
      <p:ext uri="{BB962C8B-B14F-4D97-AF65-F5344CB8AC3E}">
        <p14:creationId xmlns:p14="http://schemas.microsoft.com/office/powerpoint/2010/main" val="502639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659007" cy="5170646"/>
          </a:xfrm>
          <a:prstGeom prst="rect">
            <a:avLst/>
          </a:prstGeom>
          <a:noFill/>
        </p:spPr>
        <p:txBody>
          <a:bodyPr wrap="square" rtlCol="0">
            <a:spAutoFit/>
          </a:bodyPr>
          <a:lstStyle/>
          <a:p>
            <a:r>
              <a:rPr lang="en-US" sz="3000" b="1" i="1" dirty="0"/>
              <a:t>Resourcing Churches - sustainability</a:t>
            </a:r>
            <a:endParaRPr lang="en-US" sz="3000" b="1" dirty="0"/>
          </a:p>
          <a:p>
            <a:pPr marL="457200" indent="-457200">
              <a:buFont typeface="Wingdings" panose="05000000000000000000" pitchFamily="2" charset="2"/>
              <a:buChar char="Ø"/>
            </a:pPr>
            <a:r>
              <a:rPr lang="en-US" sz="3000" dirty="0"/>
              <a:t>Sustainability: financial, strategic, leadership and theological</a:t>
            </a:r>
          </a:p>
          <a:p>
            <a:pPr marL="457200" indent="-457200">
              <a:buFont typeface="Wingdings" panose="05000000000000000000" pitchFamily="2" charset="2"/>
              <a:buChar char="Ø"/>
            </a:pPr>
            <a:r>
              <a:rPr lang="en-US" sz="3000" dirty="0"/>
              <a:t>Aim that new communities grow to full sustainability (so as giving increases we can add to our number of stipendiary leaders)</a:t>
            </a:r>
          </a:p>
          <a:p>
            <a:pPr marL="457200" indent="-457200">
              <a:buFont typeface="Wingdings" panose="05000000000000000000" pitchFamily="2" charset="2"/>
              <a:buChar char="Ø"/>
            </a:pPr>
            <a:r>
              <a:rPr lang="en-US" sz="3000" dirty="0"/>
              <a:t>Long way to go but encouraging signs.  RCs &amp; their ‘plants’ contribute just over 20% of total Parish Contributions, that has gone up by 18% since Programme started (at a time when average contributions fallen by 8-9%)</a:t>
            </a:r>
          </a:p>
          <a:p>
            <a:pPr marL="457200" indent="-457200">
              <a:buFont typeface="Wingdings" panose="05000000000000000000" pitchFamily="2" charset="2"/>
              <a:buChar char="Ø"/>
            </a:pPr>
            <a:r>
              <a:rPr lang="en-US" sz="3000" dirty="0"/>
              <a:t>First two and a half years: 24 new vocations to ordained or authorized ministries from RCs, many now ministering in wider Diocese</a:t>
            </a:r>
          </a:p>
          <a:p>
            <a:pPr marL="457200" indent="-457200">
              <a:buFont typeface="Wingdings" panose="05000000000000000000" pitchFamily="2" charset="2"/>
              <a:buChar char="Ø"/>
            </a:pPr>
            <a:r>
              <a:rPr lang="en-US" sz="3000" dirty="0"/>
              <a:t>So, hard, painful, sacrificial, but really encouraging signs</a:t>
            </a:r>
          </a:p>
        </p:txBody>
      </p:sp>
    </p:spTree>
    <p:extLst>
      <p:ext uri="{BB962C8B-B14F-4D97-AF65-F5344CB8AC3E}">
        <p14:creationId xmlns:p14="http://schemas.microsoft.com/office/powerpoint/2010/main" val="3534372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3785652"/>
          </a:xfrm>
          <a:prstGeom prst="rect">
            <a:avLst/>
          </a:prstGeom>
          <a:noFill/>
        </p:spPr>
        <p:txBody>
          <a:bodyPr wrap="square" rtlCol="0">
            <a:spAutoFit/>
          </a:bodyPr>
          <a:lstStyle/>
          <a:p>
            <a:r>
              <a:rPr lang="en-US" sz="3000" b="1" i="1" dirty="0"/>
              <a:t>Six stories </a:t>
            </a:r>
            <a:endParaRPr lang="en-US" sz="3000" b="1" dirty="0"/>
          </a:p>
          <a:p>
            <a:pPr marL="457200" indent="-457200">
              <a:buFont typeface="Wingdings" panose="05000000000000000000" pitchFamily="2" charset="2"/>
              <a:buChar char="Ø"/>
            </a:pPr>
            <a:r>
              <a:rPr lang="en-US" sz="3000" dirty="0"/>
              <a:t>After each three, five minutes to turn to a </a:t>
            </a:r>
            <a:r>
              <a:rPr lang="en-US" sz="3000" dirty="0" err="1"/>
              <a:t>neighbour</a:t>
            </a:r>
            <a:r>
              <a:rPr lang="en-US" sz="3000" dirty="0"/>
              <a:t>(s) and share what you noticed, what surprised you and any aspects which connect with your context</a:t>
            </a:r>
          </a:p>
          <a:p>
            <a:pPr marL="457200" indent="-457200">
              <a:buFont typeface="Wingdings" panose="05000000000000000000" pitchFamily="2" charset="2"/>
              <a:buChar char="Ø"/>
            </a:pPr>
            <a:r>
              <a:rPr lang="en-US" sz="3000" dirty="0"/>
              <a:t>Stories are indicative and what we could get in time, not designed to show all that God is doing across Leicestershire in new communities – many gaps which we hope members will fill in during sharing as a whole Synod later</a:t>
            </a:r>
          </a:p>
        </p:txBody>
      </p:sp>
    </p:spTree>
    <p:extLst>
      <p:ext uri="{BB962C8B-B14F-4D97-AF65-F5344CB8AC3E}">
        <p14:creationId xmlns:p14="http://schemas.microsoft.com/office/powerpoint/2010/main" val="37570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4708981"/>
          </a:xfrm>
          <a:prstGeom prst="rect">
            <a:avLst/>
          </a:prstGeom>
          <a:noFill/>
        </p:spPr>
        <p:txBody>
          <a:bodyPr wrap="square" rtlCol="0">
            <a:spAutoFit/>
          </a:bodyPr>
          <a:lstStyle/>
          <a:p>
            <a:r>
              <a:rPr lang="en-US" sz="3000" b="1" i="1" dirty="0">
                <a:highlight>
                  <a:srgbClr val="FFFF00"/>
                </a:highlight>
              </a:rPr>
              <a:t>90 second video 4 goes here</a:t>
            </a:r>
          </a:p>
          <a:p>
            <a:endParaRPr lang="en-US" sz="3000" b="1" i="1" dirty="0"/>
          </a:p>
          <a:p>
            <a:r>
              <a:rPr lang="en-US" sz="3000" dirty="0">
                <a:effectLst/>
                <a:latin typeface="Calibri" panose="020F0502020204030204" pitchFamily="34" charset="0"/>
                <a:ea typeface="Calibri" panose="020F0502020204030204" pitchFamily="34" charset="0"/>
                <a:cs typeface="Times New Roman" panose="02020603050405020304" pitchFamily="18" charset="0"/>
              </a:rPr>
              <a:t>Elaine and Imprint leadership – new community, younger, more diverse, link with IWC – Barry to ask</a:t>
            </a:r>
          </a:p>
          <a:p>
            <a:endParaRPr lang="en-US" sz="3000" b="1" i="1" dirty="0">
              <a:latin typeface="Calibri" panose="020F0502020204030204" pitchFamily="34" charset="0"/>
              <a:cs typeface="Times New Roman" panose="02020603050405020304" pitchFamily="18" charset="0"/>
            </a:endParaRPr>
          </a:p>
          <a:p>
            <a:r>
              <a:rPr lang="en-US" sz="3000" i="1" dirty="0">
                <a:latin typeface="Calibri" panose="020F0502020204030204" pitchFamily="34" charset="0"/>
                <a:cs typeface="Times New Roman" panose="02020603050405020304" pitchFamily="18" charset="0"/>
              </a:rPr>
              <a:t>Video 4, 5 and 6 all play from one to the other without pause or further introduction.  Three of the six videos already made, remaining three have been commissioned and are being sent to Alastair by 16</a:t>
            </a:r>
            <a:r>
              <a:rPr lang="en-US" sz="3000" i="1" baseline="30000" dirty="0">
                <a:latin typeface="Calibri" panose="020F0502020204030204" pitchFamily="34" charset="0"/>
                <a:cs typeface="Times New Roman" panose="02020603050405020304" pitchFamily="18" charset="0"/>
              </a:rPr>
              <a:t>th</a:t>
            </a:r>
            <a:r>
              <a:rPr lang="en-US" sz="3000" i="1" dirty="0">
                <a:latin typeface="Calibri" panose="020F0502020204030204" pitchFamily="34" charset="0"/>
                <a:cs typeface="Times New Roman" panose="02020603050405020304" pitchFamily="18" charset="0"/>
              </a:rPr>
              <a:t> Feb for him to collate, such that Andy and the Chairs of Synod can have the final PowerPoint by 23</a:t>
            </a:r>
            <a:r>
              <a:rPr lang="en-US" sz="3000" i="1" baseline="30000" dirty="0">
                <a:latin typeface="Calibri" panose="020F0502020204030204" pitchFamily="34" charset="0"/>
                <a:cs typeface="Times New Roman" panose="02020603050405020304" pitchFamily="18" charset="0"/>
              </a:rPr>
              <a:t>rd</a:t>
            </a:r>
            <a:r>
              <a:rPr lang="en-US" sz="3000" i="1" dirty="0">
                <a:latin typeface="Calibri" panose="020F0502020204030204" pitchFamily="34" charset="0"/>
                <a:cs typeface="Times New Roman" panose="02020603050405020304" pitchFamily="18" charset="0"/>
              </a:rPr>
              <a:t> Feb</a:t>
            </a:r>
            <a:endParaRPr lang="en-US" sz="3000" dirty="0"/>
          </a:p>
        </p:txBody>
      </p:sp>
    </p:spTree>
    <p:extLst>
      <p:ext uri="{BB962C8B-B14F-4D97-AF65-F5344CB8AC3E}">
        <p14:creationId xmlns:p14="http://schemas.microsoft.com/office/powerpoint/2010/main" val="2539202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640570" y="1642987"/>
            <a:ext cx="11041257" cy="5093702"/>
          </a:xfrm>
          <a:prstGeom prst="rect">
            <a:avLst/>
          </a:prstGeom>
          <a:noFill/>
        </p:spPr>
        <p:txBody>
          <a:bodyPr wrap="square" rtlCol="0">
            <a:spAutoFit/>
          </a:bodyPr>
          <a:lstStyle/>
          <a:p>
            <a:pPr marL="457200" indent="-457200">
              <a:buFont typeface="Wingdings" panose="05000000000000000000" pitchFamily="2" charset="2"/>
              <a:buChar char="§"/>
            </a:pPr>
            <a:r>
              <a:rPr lang="en-US" sz="3500" dirty="0"/>
              <a:t>Introduction</a:t>
            </a:r>
          </a:p>
          <a:p>
            <a:pPr marL="171450" indent="-171450">
              <a:buFont typeface="Wingdings" panose="05000000000000000000" pitchFamily="2" charset="2"/>
              <a:buChar char="§"/>
            </a:pPr>
            <a:endParaRPr lang="en-US" sz="1000" dirty="0"/>
          </a:p>
          <a:p>
            <a:pPr marL="457200" indent="-457200">
              <a:buFont typeface="Wingdings" panose="05000000000000000000" pitchFamily="2" charset="2"/>
              <a:buChar char="§"/>
            </a:pPr>
            <a:r>
              <a:rPr lang="en-US" sz="3500" dirty="0"/>
              <a:t>Stories from Leicestershire and brief discussion time</a:t>
            </a:r>
          </a:p>
          <a:p>
            <a:pPr marL="171450" indent="-171450">
              <a:buFont typeface="Wingdings" panose="05000000000000000000" pitchFamily="2" charset="2"/>
              <a:buChar char="§"/>
            </a:pPr>
            <a:endParaRPr lang="en-US" sz="1000" dirty="0"/>
          </a:p>
          <a:p>
            <a:pPr marL="457200" indent="-457200">
              <a:buFont typeface="Wingdings" panose="05000000000000000000" pitchFamily="2" charset="2"/>
              <a:buChar char="§"/>
            </a:pPr>
            <a:r>
              <a:rPr lang="en-US" sz="3500" dirty="0"/>
              <a:t>Programme update for fresh expressions of Church and Resourcing Church </a:t>
            </a:r>
            <a:r>
              <a:rPr lang="en-US" sz="3500" dirty="0" err="1"/>
              <a:t>programmes</a:t>
            </a:r>
            <a:endParaRPr lang="en-US" sz="3500" dirty="0"/>
          </a:p>
          <a:p>
            <a:pPr marL="171450" indent="-171450">
              <a:buFont typeface="Wingdings" panose="05000000000000000000" pitchFamily="2" charset="2"/>
              <a:buChar char="§"/>
            </a:pPr>
            <a:endParaRPr lang="en-US" sz="1000" dirty="0"/>
          </a:p>
          <a:p>
            <a:pPr marL="457200" indent="-457200">
              <a:buFont typeface="Wingdings" panose="05000000000000000000" pitchFamily="2" charset="2"/>
              <a:buChar char="§"/>
            </a:pPr>
            <a:r>
              <a:rPr lang="en-US" sz="3500" dirty="0"/>
              <a:t>Stories from Leicestershire and brief discussion time</a:t>
            </a:r>
          </a:p>
          <a:p>
            <a:pPr marL="171450" indent="-171450">
              <a:buFont typeface="Wingdings" panose="05000000000000000000" pitchFamily="2" charset="2"/>
              <a:buChar char="§"/>
            </a:pPr>
            <a:endParaRPr lang="en-US" sz="1000" dirty="0"/>
          </a:p>
          <a:p>
            <a:pPr marL="457200" indent="-457200">
              <a:buFont typeface="Wingdings" panose="05000000000000000000" pitchFamily="2" charset="2"/>
              <a:buChar char="§"/>
            </a:pPr>
            <a:r>
              <a:rPr lang="en-US" sz="3500" dirty="0"/>
              <a:t>What we are learning</a:t>
            </a:r>
          </a:p>
          <a:p>
            <a:pPr marL="171450" indent="-171450">
              <a:buFont typeface="Wingdings" panose="05000000000000000000" pitchFamily="2" charset="2"/>
              <a:buChar char="§"/>
            </a:pPr>
            <a:endParaRPr lang="en-US" sz="1000" dirty="0"/>
          </a:p>
          <a:p>
            <a:pPr marL="457200" indent="-457200">
              <a:buFont typeface="Wingdings" panose="05000000000000000000" pitchFamily="2" charset="2"/>
              <a:buChar char="§"/>
            </a:pPr>
            <a:r>
              <a:rPr lang="en-US" sz="3500" dirty="0"/>
              <a:t>Debate, discussion, questions and story telling</a:t>
            </a:r>
          </a:p>
          <a:p>
            <a:endParaRPr lang="en-US" sz="3000" dirty="0"/>
          </a:p>
        </p:txBody>
      </p:sp>
    </p:spTree>
    <p:extLst>
      <p:ext uri="{BB962C8B-B14F-4D97-AF65-F5344CB8AC3E}">
        <p14:creationId xmlns:p14="http://schemas.microsoft.com/office/powerpoint/2010/main" val="1979737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4708981"/>
          </a:xfrm>
          <a:prstGeom prst="rect">
            <a:avLst/>
          </a:prstGeom>
          <a:noFill/>
        </p:spPr>
        <p:txBody>
          <a:bodyPr wrap="square" rtlCol="0">
            <a:spAutoFit/>
          </a:bodyPr>
          <a:lstStyle/>
          <a:p>
            <a:r>
              <a:rPr lang="en-US" sz="3000" b="1" i="1" dirty="0">
                <a:highlight>
                  <a:srgbClr val="FFFF00"/>
                </a:highlight>
              </a:rPr>
              <a:t>90 second video 5 goes here</a:t>
            </a:r>
          </a:p>
          <a:p>
            <a:endParaRPr lang="en-US" sz="3000" b="1" i="1" dirty="0"/>
          </a:p>
          <a:p>
            <a:r>
              <a:rPr lang="en-US" sz="3000" dirty="0">
                <a:effectLst/>
                <a:latin typeface="Calibri" panose="020F0502020204030204" pitchFamily="34" charset="0"/>
                <a:ea typeface="Calibri" panose="020F0502020204030204" pitchFamily="34" charset="0"/>
                <a:cs typeface="Times New Roman" panose="02020603050405020304" pitchFamily="18" charset="0"/>
              </a:rPr>
              <a:t>Beacon Church, Hinckley – new community in partnership with parish, area of deprivation, meeting in style of </a:t>
            </a:r>
            <a:r>
              <a:rPr lang="en-US" sz="3000" dirty="0" err="1">
                <a:effectLst/>
                <a:latin typeface="Calibri" panose="020F0502020204030204" pitchFamily="34" charset="0"/>
                <a:ea typeface="Calibri" panose="020F0502020204030204" pitchFamily="34" charset="0"/>
                <a:cs typeface="Times New Roman" panose="02020603050405020304" pitchFamily="18" charset="0"/>
              </a:rPr>
              <a:t>fxC</a:t>
            </a:r>
            <a:r>
              <a:rPr lang="en-US" sz="3000" dirty="0">
                <a:effectLst/>
                <a:latin typeface="Calibri" panose="020F0502020204030204" pitchFamily="34" charset="0"/>
                <a:ea typeface="Calibri" panose="020F0502020204030204" pitchFamily="34" charset="0"/>
                <a:cs typeface="Times New Roman" panose="02020603050405020304" pitchFamily="18" charset="0"/>
              </a:rPr>
              <a:t> – Alastair already has video</a:t>
            </a:r>
          </a:p>
          <a:p>
            <a:endParaRPr lang="en-US" sz="3000" b="1" i="1" dirty="0">
              <a:latin typeface="Calibri" panose="020F0502020204030204" pitchFamily="34" charset="0"/>
              <a:cs typeface="Times New Roman" panose="02020603050405020304" pitchFamily="18" charset="0"/>
            </a:endParaRPr>
          </a:p>
          <a:p>
            <a:r>
              <a:rPr lang="en-US" sz="3000" i="1" dirty="0">
                <a:latin typeface="Calibri" panose="020F0502020204030204" pitchFamily="34" charset="0"/>
                <a:cs typeface="Times New Roman" panose="02020603050405020304" pitchFamily="18" charset="0"/>
              </a:rPr>
              <a:t>Video 4, 5 and 6 all play from one to the other without pause or further introduction.  Three of the six videos already made, remaining three have been commissioned and are being sent to Alastair by 16</a:t>
            </a:r>
            <a:r>
              <a:rPr lang="en-US" sz="3000" i="1" baseline="30000" dirty="0">
                <a:latin typeface="Calibri" panose="020F0502020204030204" pitchFamily="34" charset="0"/>
                <a:cs typeface="Times New Roman" panose="02020603050405020304" pitchFamily="18" charset="0"/>
              </a:rPr>
              <a:t>th</a:t>
            </a:r>
            <a:r>
              <a:rPr lang="en-US" sz="3000" i="1" dirty="0">
                <a:latin typeface="Calibri" panose="020F0502020204030204" pitchFamily="34" charset="0"/>
                <a:cs typeface="Times New Roman" panose="02020603050405020304" pitchFamily="18" charset="0"/>
              </a:rPr>
              <a:t> Feb for him to collate, such that Andy and the Chairs of Synod can have the final PowerPoint by 23</a:t>
            </a:r>
            <a:r>
              <a:rPr lang="en-US" sz="3000" i="1" baseline="30000" dirty="0">
                <a:latin typeface="Calibri" panose="020F0502020204030204" pitchFamily="34" charset="0"/>
                <a:cs typeface="Times New Roman" panose="02020603050405020304" pitchFamily="18" charset="0"/>
              </a:rPr>
              <a:t>rd</a:t>
            </a:r>
            <a:r>
              <a:rPr lang="en-US" sz="3000" i="1" dirty="0">
                <a:latin typeface="Calibri" panose="020F0502020204030204" pitchFamily="34" charset="0"/>
                <a:cs typeface="Times New Roman" panose="02020603050405020304" pitchFamily="18" charset="0"/>
              </a:rPr>
              <a:t> Feb</a:t>
            </a:r>
            <a:endParaRPr lang="en-US" sz="3000" dirty="0"/>
          </a:p>
        </p:txBody>
      </p:sp>
    </p:spTree>
    <p:extLst>
      <p:ext uri="{BB962C8B-B14F-4D97-AF65-F5344CB8AC3E}">
        <p14:creationId xmlns:p14="http://schemas.microsoft.com/office/powerpoint/2010/main" val="42297768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4708981"/>
          </a:xfrm>
          <a:prstGeom prst="rect">
            <a:avLst/>
          </a:prstGeom>
          <a:noFill/>
        </p:spPr>
        <p:txBody>
          <a:bodyPr wrap="square" rtlCol="0">
            <a:spAutoFit/>
          </a:bodyPr>
          <a:lstStyle/>
          <a:p>
            <a:r>
              <a:rPr lang="en-US" sz="3000" b="1" i="1" dirty="0">
                <a:highlight>
                  <a:srgbClr val="FFFF00"/>
                </a:highlight>
              </a:rPr>
              <a:t>90 second video 6 goes here</a:t>
            </a:r>
          </a:p>
          <a:p>
            <a:endParaRPr lang="en-US" sz="3000" b="1" i="1" dirty="0"/>
          </a:p>
          <a:p>
            <a:r>
              <a:rPr lang="en-US" sz="3000" dirty="0">
                <a:effectLst/>
                <a:latin typeface="Calibri" panose="020F0502020204030204" pitchFamily="34" charset="0"/>
                <a:ea typeface="Calibri" panose="020F0502020204030204" pitchFamily="34" charset="0"/>
                <a:cs typeface="Times New Roman" panose="02020603050405020304" pitchFamily="18" charset="0"/>
              </a:rPr>
              <a:t>Thurmaston new community (mix of </a:t>
            </a:r>
            <a:r>
              <a:rPr lang="en-US" sz="3000" dirty="0" err="1">
                <a:effectLst/>
                <a:latin typeface="Calibri" panose="020F0502020204030204" pitchFamily="34" charset="0"/>
                <a:ea typeface="Calibri" panose="020F0502020204030204" pitchFamily="34" charset="0"/>
                <a:cs typeface="Times New Roman" panose="02020603050405020304" pitchFamily="18" charset="0"/>
              </a:rPr>
              <a:t>fxC</a:t>
            </a:r>
            <a:r>
              <a:rPr lang="en-US" sz="3000" dirty="0">
                <a:effectLst/>
                <a:latin typeface="Calibri" panose="020F0502020204030204" pitchFamily="34" charset="0"/>
                <a:ea typeface="Calibri" panose="020F0502020204030204" pitchFamily="34" charset="0"/>
                <a:cs typeface="Times New Roman" panose="02020603050405020304" pitchFamily="18" charset="0"/>
              </a:rPr>
              <a:t> and RC and IWC, in a school with Growing Faith elements!) – Alastair already has</a:t>
            </a:r>
          </a:p>
          <a:p>
            <a:endParaRPr lang="en-US" sz="3000" b="1" i="1" dirty="0">
              <a:latin typeface="Calibri" panose="020F0502020204030204" pitchFamily="34" charset="0"/>
              <a:cs typeface="Times New Roman" panose="02020603050405020304" pitchFamily="18" charset="0"/>
            </a:endParaRPr>
          </a:p>
          <a:p>
            <a:r>
              <a:rPr lang="en-US" sz="3000" i="1" dirty="0">
                <a:latin typeface="Calibri" panose="020F0502020204030204" pitchFamily="34" charset="0"/>
                <a:cs typeface="Times New Roman" panose="02020603050405020304" pitchFamily="18" charset="0"/>
              </a:rPr>
              <a:t>Video 4, 5 and 6 all play from one to the other without pause or further introduction.  Three of the six videos already made, remaining three have been commissioned and are being sent to Alastair by 16</a:t>
            </a:r>
            <a:r>
              <a:rPr lang="en-US" sz="3000" i="1" baseline="30000" dirty="0">
                <a:latin typeface="Calibri" panose="020F0502020204030204" pitchFamily="34" charset="0"/>
                <a:cs typeface="Times New Roman" panose="02020603050405020304" pitchFamily="18" charset="0"/>
              </a:rPr>
              <a:t>th</a:t>
            </a:r>
            <a:r>
              <a:rPr lang="en-US" sz="3000" i="1" dirty="0">
                <a:latin typeface="Calibri" panose="020F0502020204030204" pitchFamily="34" charset="0"/>
                <a:cs typeface="Times New Roman" panose="02020603050405020304" pitchFamily="18" charset="0"/>
              </a:rPr>
              <a:t> Feb for him to collate, such that Andy and the Chairs of Synod can have the final PowerPoint by 23</a:t>
            </a:r>
            <a:r>
              <a:rPr lang="en-US" sz="3000" i="1" baseline="30000" dirty="0">
                <a:latin typeface="Calibri" panose="020F0502020204030204" pitchFamily="34" charset="0"/>
                <a:cs typeface="Times New Roman" panose="02020603050405020304" pitchFamily="18" charset="0"/>
              </a:rPr>
              <a:t>rd</a:t>
            </a:r>
            <a:r>
              <a:rPr lang="en-US" sz="3000" i="1" dirty="0">
                <a:latin typeface="Calibri" panose="020F0502020204030204" pitchFamily="34" charset="0"/>
                <a:cs typeface="Times New Roman" panose="02020603050405020304" pitchFamily="18" charset="0"/>
              </a:rPr>
              <a:t> Feb</a:t>
            </a:r>
            <a:endParaRPr lang="en-US" sz="3000" dirty="0"/>
          </a:p>
        </p:txBody>
      </p:sp>
    </p:spTree>
    <p:extLst>
      <p:ext uri="{BB962C8B-B14F-4D97-AF65-F5344CB8AC3E}">
        <p14:creationId xmlns:p14="http://schemas.microsoft.com/office/powerpoint/2010/main" val="3378904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2862322"/>
          </a:xfrm>
          <a:prstGeom prst="rect">
            <a:avLst/>
          </a:prstGeom>
          <a:noFill/>
        </p:spPr>
        <p:txBody>
          <a:bodyPr wrap="square" rtlCol="0">
            <a:spAutoFit/>
          </a:bodyPr>
          <a:lstStyle/>
          <a:p>
            <a:r>
              <a:rPr lang="en-US" sz="3000" b="1" i="1" dirty="0"/>
              <a:t>Sharing stories</a:t>
            </a:r>
            <a:endParaRPr lang="en-US" sz="3000" b="1" dirty="0"/>
          </a:p>
          <a:p>
            <a:endParaRPr lang="en-US" sz="3000" dirty="0"/>
          </a:p>
          <a:p>
            <a:r>
              <a:rPr lang="en-US" sz="3000" dirty="0"/>
              <a:t>Five minutes to turn to a </a:t>
            </a:r>
            <a:r>
              <a:rPr lang="en-US" sz="3000" dirty="0" err="1"/>
              <a:t>neighbour</a:t>
            </a:r>
            <a:r>
              <a:rPr lang="en-US" sz="3000" dirty="0"/>
              <a:t>(s) and share</a:t>
            </a:r>
          </a:p>
          <a:p>
            <a:pPr marL="457200" indent="-457200">
              <a:buFont typeface="Wingdings" panose="05000000000000000000" pitchFamily="2" charset="2"/>
              <a:buChar char="Ø"/>
            </a:pPr>
            <a:r>
              <a:rPr lang="en-US" sz="3000" dirty="0"/>
              <a:t>what you noticed</a:t>
            </a:r>
          </a:p>
          <a:p>
            <a:pPr marL="457200" indent="-457200">
              <a:buFont typeface="Wingdings" panose="05000000000000000000" pitchFamily="2" charset="2"/>
              <a:buChar char="Ø"/>
            </a:pPr>
            <a:r>
              <a:rPr lang="en-US" sz="3000" dirty="0"/>
              <a:t>what surprised you </a:t>
            </a:r>
          </a:p>
          <a:p>
            <a:pPr marL="457200" indent="-457200">
              <a:buFont typeface="Wingdings" panose="05000000000000000000" pitchFamily="2" charset="2"/>
              <a:buChar char="Ø"/>
            </a:pPr>
            <a:r>
              <a:rPr lang="en-US" sz="3000" dirty="0"/>
              <a:t>any aspects which connect with your context</a:t>
            </a:r>
          </a:p>
        </p:txBody>
      </p:sp>
    </p:spTree>
    <p:extLst>
      <p:ext uri="{BB962C8B-B14F-4D97-AF65-F5344CB8AC3E}">
        <p14:creationId xmlns:p14="http://schemas.microsoft.com/office/powerpoint/2010/main" val="4251798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3"/>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393326" cy="5170646"/>
          </a:xfrm>
          <a:prstGeom prst="rect">
            <a:avLst/>
          </a:prstGeom>
          <a:noFill/>
        </p:spPr>
        <p:txBody>
          <a:bodyPr wrap="square" rtlCol="0">
            <a:spAutoFit/>
          </a:bodyPr>
          <a:lstStyle/>
          <a:p>
            <a:r>
              <a:rPr lang="en-US" sz="3000" b="1" i="1" dirty="0"/>
              <a:t>What we are learning about forming new worshipping communities:</a:t>
            </a:r>
            <a:endParaRPr lang="en-US" sz="3000" b="1" dirty="0"/>
          </a:p>
          <a:p>
            <a:r>
              <a:rPr lang="en-US" sz="3000" dirty="0"/>
              <a:t>Jonathan</a:t>
            </a:r>
          </a:p>
          <a:p>
            <a:pPr marL="457200" indent="-457200">
              <a:buFont typeface="Wingdings" panose="05000000000000000000" pitchFamily="2" charset="2"/>
              <a:buChar char="Ø"/>
            </a:pPr>
            <a:r>
              <a:rPr lang="en-US" sz="3000" dirty="0"/>
              <a:t>A</a:t>
            </a:r>
          </a:p>
          <a:p>
            <a:pPr marL="457200" indent="-457200">
              <a:buFont typeface="Wingdings" panose="05000000000000000000" pitchFamily="2" charset="2"/>
              <a:buChar char="Ø"/>
            </a:pPr>
            <a:r>
              <a:rPr lang="en-US" sz="3000" dirty="0"/>
              <a:t>B</a:t>
            </a:r>
          </a:p>
          <a:p>
            <a:pPr marL="457200" indent="-457200">
              <a:buFont typeface="Wingdings" panose="05000000000000000000" pitchFamily="2" charset="2"/>
              <a:buChar char="Ø"/>
            </a:pPr>
            <a:r>
              <a:rPr lang="en-US" sz="3000" dirty="0"/>
              <a:t>C</a:t>
            </a:r>
          </a:p>
          <a:p>
            <a:endParaRPr lang="en-US" sz="3000" dirty="0"/>
          </a:p>
          <a:p>
            <a:r>
              <a:rPr lang="en-US" sz="3000" dirty="0"/>
              <a:t>Barry</a:t>
            </a:r>
          </a:p>
          <a:p>
            <a:pPr marL="457200" indent="-457200">
              <a:buFont typeface="Wingdings" panose="05000000000000000000" pitchFamily="2" charset="2"/>
              <a:buChar char="Ø"/>
            </a:pPr>
            <a:r>
              <a:rPr lang="en-US" sz="3000" dirty="0"/>
              <a:t>The fragility is real, hard and essential to reliance on God</a:t>
            </a:r>
          </a:p>
          <a:p>
            <a:pPr marL="457200" indent="-457200">
              <a:buFont typeface="Wingdings" panose="05000000000000000000" pitchFamily="2" charset="2"/>
              <a:buChar char="Ø"/>
            </a:pPr>
            <a:r>
              <a:rPr lang="en-US" sz="3000" dirty="0"/>
              <a:t>We are never ready to start</a:t>
            </a:r>
          </a:p>
          <a:p>
            <a:pPr marL="457200" indent="-457200">
              <a:buFont typeface="Wingdings" panose="05000000000000000000" pitchFamily="2" charset="2"/>
              <a:buChar char="Ø"/>
            </a:pPr>
            <a:r>
              <a:rPr lang="en-US" sz="3000" dirty="0"/>
              <a:t>Each context is different, so each new community is different, but there is much to learn from others</a:t>
            </a:r>
          </a:p>
        </p:txBody>
      </p:sp>
    </p:spTree>
    <p:extLst>
      <p:ext uri="{BB962C8B-B14F-4D97-AF65-F5344CB8AC3E}">
        <p14:creationId xmlns:p14="http://schemas.microsoft.com/office/powerpoint/2010/main" val="8614757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3"/>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393326" cy="3477875"/>
          </a:xfrm>
          <a:prstGeom prst="rect">
            <a:avLst/>
          </a:prstGeom>
          <a:noFill/>
        </p:spPr>
        <p:txBody>
          <a:bodyPr wrap="square" rtlCol="0">
            <a:spAutoFit/>
          </a:bodyPr>
          <a:lstStyle/>
          <a:p>
            <a:pPr algn="ctr"/>
            <a:r>
              <a:rPr lang="en-US" sz="4000" dirty="0">
                <a:effectLst/>
                <a:latin typeface="Calibri" panose="020F0502020204030204" pitchFamily="34" charset="0"/>
                <a:ea typeface="Calibri" panose="020F0502020204030204" pitchFamily="34" charset="0"/>
                <a:cs typeface="Times New Roman" panose="02020603050405020304" pitchFamily="18" charset="0"/>
              </a:rPr>
              <a:t>Where do you see new worshipping communities</a:t>
            </a:r>
          </a:p>
          <a:p>
            <a:pPr algn="ctr"/>
            <a:r>
              <a:rPr lang="en-US" sz="4000" dirty="0">
                <a:effectLst/>
                <a:latin typeface="Calibri" panose="020F0502020204030204" pitchFamily="34" charset="0"/>
                <a:ea typeface="Calibri" panose="020F0502020204030204" pitchFamily="34" charset="0"/>
                <a:cs typeface="Times New Roman" panose="02020603050405020304" pitchFamily="18" charset="0"/>
              </a:rPr>
              <a:t>in your context?</a:t>
            </a:r>
          </a:p>
          <a:p>
            <a:pPr algn="ct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US" sz="2000" dirty="0">
                <a:latin typeface="Calibri" panose="020F0502020204030204" pitchFamily="34" charset="0"/>
                <a:ea typeface="Calibri" panose="020F0502020204030204" pitchFamily="34" charset="0"/>
                <a:cs typeface="Times New Roman" panose="02020603050405020304" pitchFamily="18" charset="0"/>
              </a:rPr>
              <a:t>a</a:t>
            </a:r>
            <a:r>
              <a:rPr lang="en-US" sz="2000" dirty="0">
                <a:effectLst/>
                <a:latin typeface="Calibri" panose="020F0502020204030204" pitchFamily="34" charset="0"/>
                <a:ea typeface="Calibri" panose="020F0502020204030204" pitchFamily="34" charset="0"/>
                <a:cs typeface="Times New Roman" panose="02020603050405020304" pitchFamily="18" charset="0"/>
              </a:rPr>
              <a:t>nd</a:t>
            </a:r>
          </a:p>
          <a:p>
            <a:pPr algn="ct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US" sz="4000" dirty="0">
                <a:latin typeface="Calibri" panose="020F0502020204030204" pitchFamily="34" charset="0"/>
                <a:ea typeface="Calibri" panose="020F0502020204030204" pitchFamily="34" charset="0"/>
                <a:cs typeface="Times New Roman" panose="02020603050405020304" pitchFamily="18" charset="0"/>
              </a:rPr>
              <a:t>H</a:t>
            </a:r>
            <a:r>
              <a:rPr lang="en-US" sz="4000" dirty="0">
                <a:effectLst/>
                <a:latin typeface="Calibri" panose="020F0502020204030204" pitchFamily="34" charset="0"/>
                <a:ea typeface="Calibri" panose="020F0502020204030204" pitchFamily="34" charset="0"/>
                <a:cs typeface="Times New Roman" panose="02020603050405020304" pitchFamily="18" charset="0"/>
              </a:rPr>
              <a:t>ow would you like the new communities priority</a:t>
            </a:r>
          </a:p>
          <a:p>
            <a:pPr algn="ctr"/>
            <a:r>
              <a:rPr lang="en-US" sz="4000" dirty="0">
                <a:effectLst/>
                <a:latin typeface="Calibri" panose="020F0502020204030204" pitchFamily="34" charset="0"/>
                <a:ea typeface="Calibri" panose="020F0502020204030204" pitchFamily="34" charset="0"/>
                <a:cs typeface="Times New Roman" panose="02020603050405020304" pitchFamily="18" charset="0"/>
              </a:rPr>
              <a:t>to be part of Minister Communities?</a:t>
            </a:r>
            <a:endParaRPr lang="en-US" sz="4000" dirty="0"/>
          </a:p>
        </p:txBody>
      </p:sp>
    </p:spTree>
    <p:extLst>
      <p:ext uri="{BB962C8B-B14F-4D97-AF65-F5344CB8AC3E}">
        <p14:creationId xmlns:p14="http://schemas.microsoft.com/office/powerpoint/2010/main" val="3649410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4785926"/>
          </a:xfrm>
          <a:prstGeom prst="rect">
            <a:avLst/>
          </a:prstGeom>
          <a:noFill/>
        </p:spPr>
        <p:txBody>
          <a:bodyPr wrap="square" rtlCol="0">
            <a:spAutoFit/>
          </a:bodyPr>
          <a:lstStyle/>
          <a:p>
            <a:r>
              <a:rPr lang="en-US" sz="3500" b="1" dirty="0"/>
              <a:t>An intensely theological discussion</a:t>
            </a:r>
          </a:p>
          <a:p>
            <a:pPr marL="457200" indent="-457200">
              <a:buFont typeface="Wingdings" panose="05000000000000000000" pitchFamily="2" charset="2"/>
              <a:buChar char="Ø"/>
            </a:pPr>
            <a:r>
              <a:rPr lang="en-US" sz="3000" dirty="0"/>
              <a:t>New worshipping communities are all about theology and all about the mission of God</a:t>
            </a:r>
          </a:p>
          <a:p>
            <a:pPr marL="457200" indent="-457200">
              <a:buFont typeface="Wingdings" panose="05000000000000000000" pitchFamily="2" charset="2"/>
              <a:buChar char="Ø"/>
            </a:pPr>
            <a:r>
              <a:rPr lang="en-US" sz="3000" dirty="0"/>
              <a:t>But today isn’t an academic theological /biblical rationale </a:t>
            </a:r>
          </a:p>
          <a:p>
            <a:pPr marL="457200" indent="-457200">
              <a:buFont typeface="Wingdings" panose="05000000000000000000" pitchFamily="2" charset="2"/>
              <a:buChar char="Ø"/>
            </a:pPr>
            <a:r>
              <a:rPr lang="en-US" sz="3000" dirty="0"/>
              <a:t>It’s practical, story telling</a:t>
            </a:r>
          </a:p>
          <a:p>
            <a:pPr marL="457200" indent="-457200">
              <a:buFont typeface="Wingdings" panose="05000000000000000000" pitchFamily="2" charset="2"/>
              <a:buChar char="Ø"/>
            </a:pPr>
            <a:r>
              <a:rPr lang="en-US" sz="3000" dirty="0"/>
              <a:t>Partly that was the brief, to ground theory in our </a:t>
            </a:r>
            <a:r>
              <a:rPr lang="en-US" sz="3000" dirty="0" err="1"/>
              <a:t>Leicesterhire</a:t>
            </a:r>
            <a:r>
              <a:rPr lang="en-US" sz="3000" dirty="0"/>
              <a:t> reality but more profoundly because so much of the theology of new worshipping communities as we see in the scriptures and since is ‘solved by walking’ (Augustine) as we learn again how to be guest as well as host</a:t>
            </a:r>
          </a:p>
        </p:txBody>
      </p:sp>
    </p:spTree>
    <p:extLst>
      <p:ext uri="{BB962C8B-B14F-4D97-AF65-F5344CB8AC3E}">
        <p14:creationId xmlns:p14="http://schemas.microsoft.com/office/powerpoint/2010/main" val="137072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4785926"/>
          </a:xfrm>
          <a:prstGeom prst="rect">
            <a:avLst/>
          </a:prstGeom>
          <a:noFill/>
        </p:spPr>
        <p:txBody>
          <a:bodyPr wrap="square" rtlCol="0">
            <a:spAutoFit/>
          </a:bodyPr>
          <a:lstStyle/>
          <a:p>
            <a:r>
              <a:rPr lang="en-US" sz="3500" b="1" dirty="0"/>
              <a:t>No silos here!</a:t>
            </a:r>
          </a:p>
          <a:p>
            <a:pPr marL="457200" indent="-457200">
              <a:buFont typeface="Wingdings" panose="05000000000000000000" pitchFamily="2" charset="2"/>
              <a:buChar char="Ø"/>
            </a:pPr>
            <a:r>
              <a:rPr lang="en-US" sz="3000" dirty="0"/>
              <a:t>Fresh expressions of Church and Resourcing Church form a key part of this strategic priority but they are also integrally entwined in the other four strategic priorities</a:t>
            </a:r>
          </a:p>
          <a:p>
            <a:pPr marL="457200" indent="-457200">
              <a:buFont typeface="Wingdings" panose="05000000000000000000" pitchFamily="2" charset="2"/>
              <a:buChar char="Ø"/>
            </a:pPr>
            <a:r>
              <a:rPr lang="en-US" sz="3000" dirty="0"/>
              <a:t>Likewise, key parts of the other priorities, such as intercultural worshipping communities or eco church, are closely entwined with the new communities priority</a:t>
            </a:r>
          </a:p>
          <a:p>
            <a:pPr marL="457200" indent="-457200">
              <a:buFont typeface="Wingdings" panose="05000000000000000000" pitchFamily="2" charset="2"/>
              <a:buChar char="Ø"/>
            </a:pPr>
            <a:r>
              <a:rPr lang="en-US" sz="3000" dirty="0"/>
              <a:t>When thinking new communities, they are rarely just fresh expressions of Church or Resourcing Church or Intercultural Worshipping Communities but often overlap some or all of these</a:t>
            </a:r>
            <a:endParaRPr lang="en-GB" sz="3000" dirty="0"/>
          </a:p>
        </p:txBody>
      </p:sp>
    </p:spTree>
    <p:extLst>
      <p:ext uri="{BB962C8B-B14F-4D97-AF65-F5344CB8AC3E}">
        <p14:creationId xmlns:p14="http://schemas.microsoft.com/office/powerpoint/2010/main" val="1211112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3400931"/>
          </a:xfrm>
          <a:prstGeom prst="rect">
            <a:avLst/>
          </a:prstGeom>
          <a:noFill/>
        </p:spPr>
        <p:txBody>
          <a:bodyPr wrap="square" rtlCol="0">
            <a:spAutoFit/>
          </a:bodyPr>
          <a:lstStyle/>
          <a:p>
            <a:r>
              <a:rPr lang="en-US" sz="3500" b="1" dirty="0"/>
              <a:t>Where and how, not if</a:t>
            </a:r>
          </a:p>
          <a:p>
            <a:pPr marL="457200" indent="-457200">
              <a:buFont typeface="Wingdings" panose="05000000000000000000" pitchFamily="2" charset="2"/>
              <a:buChar char="Ø"/>
            </a:pPr>
            <a:r>
              <a:rPr lang="en-US" sz="3000" dirty="0"/>
              <a:t>Across the Diocese far less ‘should we’ to forming a new worshipping community than 15 years ago and much more ‘where/how should we’?</a:t>
            </a:r>
          </a:p>
          <a:p>
            <a:pPr marL="457200" indent="-457200">
              <a:buFont typeface="Wingdings" panose="05000000000000000000" pitchFamily="2" charset="2"/>
              <a:buChar char="Ø"/>
            </a:pPr>
            <a:r>
              <a:rPr lang="en-US" sz="3000" dirty="0"/>
              <a:t>Many wonderful examples of new worshipping communities which are not attached to one of the three Strategic Development Fund supported </a:t>
            </a:r>
            <a:r>
              <a:rPr lang="en-US" sz="3000" dirty="0" err="1"/>
              <a:t>programmes</a:t>
            </a:r>
            <a:r>
              <a:rPr lang="en-US" sz="3000" dirty="0"/>
              <a:t> – hope to hear from you those stories later</a:t>
            </a:r>
            <a:endParaRPr lang="en-GB" sz="3000" dirty="0"/>
          </a:p>
        </p:txBody>
      </p:sp>
    </p:spTree>
    <p:extLst>
      <p:ext uri="{BB962C8B-B14F-4D97-AF65-F5344CB8AC3E}">
        <p14:creationId xmlns:p14="http://schemas.microsoft.com/office/powerpoint/2010/main" val="205215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5247590"/>
          </a:xfrm>
          <a:prstGeom prst="rect">
            <a:avLst/>
          </a:prstGeom>
          <a:noFill/>
        </p:spPr>
        <p:txBody>
          <a:bodyPr wrap="square" rtlCol="0">
            <a:spAutoFit/>
          </a:bodyPr>
          <a:lstStyle/>
          <a:p>
            <a:r>
              <a:rPr lang="en-US" sz="3500" b="1" i="1" dirty="0"/>
              <a:t>Why</a:t>
            </a:r>
            <a:r>
              <a:rPr lang="en-US" sz="3500" b="1" dirty="0"/>
              <a:t> new communities?</a:t>
            </a:r>
          </a:p>
          <a:p>
            <a:pPr marL="457200" indent="-457200">
              <a:buFont typeface="Wingdings" panose="05000000000000000000" pitchFamily="2" charset="2"/>
              <a:buChar char="Ø"/>
            </a:pPr>
            <a:r>
              <a:rPr lang="en-US" sz="3000" dirty="0"/>
              <a:t>93+% of people not part of any Christian worshipping community</a:t>
            </a:r>
          </a:p>
          <a:p>
            <a:pPr marL="457200" indent="-457200">
              <a:buFont typeface="Wingdings" panose="05000000000000000000" pitchFamily="2" charset="2"/>
              <a:buChar char="Ø"/>
            </a:pPr>
            <a:r>
              <a:rPr lang="en-US" sz="3000" dirty="0"/>
              <a:t>Research and experience suggest easier to explore and come to faith in a new worshipping community</a:t>
            </a:r>
          </a:p>
          <a:p>
            <a:pPr marL="457200" indent="-457200">
              <a:buFont typeface="Wingdings" panose="05000000000000000000" pitchFamily="2" charset="2"/>
              <a:buChar char="Ø"/>
            </a:pPr>
            <a:r>
              <a:rPr lang="en-US" sz="3000" dirty="0"/>
              <a:t>Serving all in our parishes – responding to gaps in demographics, in location and in need</a:t>
            </a:r>
          </a:p>
          <a:p>
            <a:pPr marL="457200" indent="-457200">
              <a:buFont typeface="Wingdings" panose="05000000000000000000" pitchFamily="2" charset="2"/>
              <a:buChar char="Ø"/>
            </a:pPr>
            <a:r>
              <a:rPr lang="en-US" sz="3000" dirty="0"/>
              <a:t>Nearly all new worshipping communities part of an existing one,  so both / and NOT either / or</a:t>
            </a:r>
          </a:p>
          <a:p>
            <a:pPr marL="457200" indent="-457200">
              <a:buFont typeface="Wingdings" panose="05000000000000000000" pitchFamily="2" charset="2"/>
              <a:buChar char="Ø"/>
            </a:pPr>
            <a:r>
              <a:rPr lang="en-US" sz="3000" dirty="0"/>
              <a:t>Context is key – </a:t>
            </a:r>
            <a:r>
              <a:rPr lang="en-US" sz="3000" dirty="0" err="1"/>
              <a:t>‘the</a:t>
            </a:r>
            <a:r>
              <a:rPr lang="en-US" sz="3000" dirty="0"/>
              <a:t> Holy Spirit always has an address and speaks our language’ – no </a:t>
            </a:r>
            <a:r>
              <a:rPr lang="en-US" sz="3000" dirty="0" err="1"/>
              <a:t>McDonaldisation</a:t>
            </a:r>
            <a:r>
              <a:rPr lang="en-US" sz="3000" dirty="0"/>
              <a:t>!</a:t>
            </a:r>
          </a:p>
          <a:p>
            <a:pPr marL="457200" indent="-457200">
              <a:buFont typeface="Wingdings" panose="05000000000000000000" pitchFamily="2" charset="2"/>
              <a:buChar char="Ø"/>
            </a:pPr>
            <a:endParaRPr lang="en-GB" sz="3000" dirty="0"/>
          </a:p>
        </p:txBody>
      </p:sp>
    </p:spTree>
    <p:extLst>
      <p:ext uri="{BB962C8B-B14F-4D97-AF65-F5344CB8AC3E}">
        <p14:creationId xmlns:p14="http://schemas.microsoft.com/office/powerpoint/2010/main" val="3685366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1554272"/>
          </a:xfrm>
          <a:prstGeom prst="rect">
            <a:avLst/>
          </a:prstGeom>
          <a:noFill/>
        </p:spPr>
        <p:txBody>
          <a:bodyPr wrap="square" rtlCol="0">
            <a:spAutoFit/>
          </a:bodyPr>
          <a:lstStyle/>
          <a:p>
            <a:r>
              <a:rPr lang="en-US" sz="3500" b="1" i="1" dirty="0"/>
              <a:t>How</a:t>
            </a:r>
            <a:r>
              <a:rPr lang="en-US" sz="3500" b="1" dirty="0"/>
              <a:t> of new worshipping communities?</a:t>
            </a:r>
          </a:p>
          <a:p>
            <a:r>
              <a:rPr lang="en-US" sz="3000" dirty="0"/>
              <a:t>‘Planting’ often used as shorthand to mean so much more:</a:t>
            </a:r>
          </a:p>
          <a:p>
            <a:endParaRPr lang="en-US" sz="3000" dirty="0"/>
          </a:p>
        </p:txBody>
      </p:sp>
      <p:sp>
        <p:nvSpPr>
          <p:cNvPr id="4" name="Rectangle 3">
            <a:extLst>
              <a:ext uri="{FF2B5EF4-FFF2-40B4-BE49-F238E27FC236}">
                <a16:creationId xmlns:a16="http://schemas.microsoft.com/office/drawing/2014/main" id="{E6C58631-D854-4A5D-911D-C6C859B4FE12}"/>
              </a:ext>
            </a:extLst>
          </p:cNvPr>
          <p:cNvSpPr/>
          <p:nvPr/>
        </p:nvSpPr>
        <p:spPr>
          <a:xfrm>
            <a:off x="373257" y="2817410"/>
            <a:ext cx="3509275" cy="1089572"/>
          </a:xfrm>
          <a:prstGeom prst="rect">
            <a:avLst/>
          </a:pr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300" b="1" dirty="0" err="1"/>
              <a:t>Revitalisations</a:t>
            </a:r>
            <a:endParaRPr lang="en-GB" sz="4300" b="1" dirty="0"/>
          </a:p>
        </p:txBody>
      </p:sp>
      <p:sp>
        <p:nvSpPr>
          <p:cNvPr id="13" name="Rectangle 12">
            <a:extLst>
              <a:ext uri="{FF2B5EF4-FFF2-40B4-BE49-F238E27FC236}">
                <a16:creationId xmlns:a16="http://schemas.microsoft.com/office/drawing/2014/main" id="{B8CAAEA0-D21D-45A7-930F-623573205832}"/>
              </a:ext>
            </a:extLst>
          </p:cNvPr>
          <p:cNvSpPr/>
          <p:nvPr/>
        </p:nvSpPr>
        <p:spPr>
          <a:xfrm>
            <a:off x="4265413" y="2817408"/>
            <a:ext cx="3509275" cy="3801280"/>
          </a:xfrm>
          <a:prstGeom prst="rect">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en-US" sz="4300" b="1" dirty="0"/>
              <a:t>Fresh expressions</a:t>
            </a:r>
          </a:p>
          <a:p>
            <a:pPr algn="ctr"/>
            <a:r>
              <a:rPr lang="en-US" sz="4300" b="1" dirty="0"/>
              <a:t>of Church</a:t>
            </a:r>
            <a:endParaRPr lang="en-GB" sz="4300" b="1" dirty="0"/>
          </a:p>
        </p:txBody>
      </p:sp>
      <p:sp>
        <p:nvSpPr>
          <p:cNvPr id="14" name="Rectangle 13">
            <a:extLst>
              <a:ext uri="{FF2B5EF4-FFF2-40B4-BE49-F238E27FC236}">
                <a16:creationId xmlns:a16="http://schemas.microsoft.com/office/drawing/2014/main" id="{9F477126-281A-49EC-AA85-1004327D333D}"/>
              </a:ext>
            </a:extLst>
          </p:cNvPr>
          <p:cNvSpPr/>
          <p:nvPr/>
        </p:nvSpPr>
        <p:spPr>
          <a:xfrm>
            <a:off x="8210118" y="2799150"/>
            <a:ext cx="3509275" cy="1107832"/>
          </a:xfrm>
          <a:prstGeom prst="rect">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US" sz="4300" b="1" dirty="0"/>
              <a:t>Church Plants</a:t>
            </a:r>
            <a:endParaRPr lang="en-GB" sz="4300" b="1" dirty="0"/>
          </a:p>
        </p:txBody>
      </p:sp>
      <p:sp>
        <p:nvSpPr>
          <p:cNvPr id="15" name="Rectangle 14">
            <a:extLst>
              <a:ext uri="{FF2B5EF4-FFF2-40B4-BE49-F238E27FC236}">
                <a16:creationId xmlns:a16="http://schemas.microsoft.com/office/drawing/2014/main" id="{0906A1E5-93E5-4613-A82F-FAA23A7955A3}"/>
              </a:ext>
            </a:extLst>
          </p:cNvPr>
          <p:cNvSpPr/>
          <p:nvPr/>
        </p:nvSpPr>
        <p:spPr>
          <a:xfrm>
            <a:off x="373254" y="4156600"/>
            <a:ext cx="3509275" cy="654284"/>
          </a:xfrm>
          <a:prstGeom prst="rect">
            <a:avLst/>
          </a:pr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000" dirty="0"/>
              <a:t>Transplant</a:t>
            </a:r>
            <a:endParaRPr lang="en-GB" sz="3000" dirty="0"/>
          </a:p>
        </p:txBody>
      </p:sp>
      <p:sp>
        <p:nvSpPr>
          <p:cNvPr id="16" name="Rectangle 15">
            <a:extLst>
              <a:ext uri="{FF2B5EF4-FFF2-40B4-BE49-F238E27FC236}">
                <a16:creationId xmlns:a16="http://schemas.microsoft.com/office/drawing/2014/main" id="{9EC06C77-C9B8-4061-9453-8006F9B4B965}"/>
              </a:ext>
            </a:extLst>
          </p:cNvPr>
          <p:cNvSpPr/>
          <p:nvPr/>
        </p:nvSpPr>
        <p:spPr>
          <a:xfrm>
            <a:off x="373254" y="5060502"/>
            <a:ext cx="3509275" cy="654284"/>
          </a:xfrm>
          <a:prstGeom prst="rect">
            <a:avLst/>
          </a:pr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000" dirty="0"/>
              <a:t>Graft</a:t>
            </a:r>
            <a:endParaRPr lang="en-GB" sz="3000" dirty="0"/>
          </a:p>
        </p:txBody>
      </p:sp>
      <p:sp>
        <p:nvSpPr>
          <p:cNvPr id="17" name="Rectangle 16">
            <a:extLst>
              <a:ext uri="{FF2B5EF4-FFF2-40B4-BE49-F238E27FC236}">
                <a16:creationId xmlns:a16="http://schemas.microsoft.com/office/drawing/2014/main" id="{B9B96C2C-E11A-41E5-9328-70B597BD6C01}"/>
              </a:ext>
            </a:extLst>
          </p:cNvPr>
          <p:cNvSpPr/>
          <p:nvPr/>
        </p:nvSpPr>
        <p:spPr>
          <a:xfrm>
            <a:off x="373254" y="5964404"/>
            <a:ext cx="3509275" cy="654284"/>
          </a:xfrm>
          <a:prstGeom prst="rect">
            <a:avLst/>
          </a:pr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000" dirty="0"/>
              <a:t>Leader &amp; Support</a:t>
            </a:r>
            <a:endParaRPr lang="en-GB" sz="3000" dirty="0"/>
          </a:p>
        </p:txBody>
      </p:sp>
      <p:sp>
        <p:nvSpPr>
          <p:cNvPr id="18" name="Rectangle 17">
            <a:extLst>
              <a:ext uri="{FF2B5EF4-FFF2-40B4-BE49-F238E27FC236}">
                <a16:creationId xmlns:a16="http://schemas.microsoft.com/office/drawing/2014/main" id="{D3B79B86-6102-4105-9F52-B62FCD14B0AD}"/>
              </a:ext>
            </a:extLst>
          </p:cNvPr>
          <p:cNvSpPr/>
          <p:nvPr/>
        </p:nvSpPr>
        <p:spPr>
          <a:xfrm>
            <a:off x="8210116" y="4207147"/>
            <a:ext cx="3509275" cy="1021801"/>
          </a:xfrm>
          <a:prstGeom prst="rect">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US" sz="3000" dirty="0"/>
              <a:t>Breaking new</a:t>
            </a:r>
          </a:p>
          <a:p>
            <a:pPr algn="ctr"/>
            <a:r>
              <a:rPr lang="en-US" sz="3000" dirty="0"/>
              <a:t>ground</a:t>
            </a:r>
            <a:endParaRPr lang="en-GB" sz="3000" dirty="0"/>
          </a:p>
        </p:txBody>
      </p:sp>
      <p:sp>
        <p:nvSpPr>
          <p:cNvPr id="20" name="Rectangle 19">
            <a:extLst>
              <a:ext uri="{FF2B5EF4-FFF2-40B4-BE49-F238E27FC236}">
                <a16:creationId xmlns:a16="http://schemas.microsoft.com/office/drawing/2014/main" id="{EE1A5E35-79E5-4150-B1E5-C92A61D65E5B}"/>
              </a:ext>
            </a:extLst>
          </p:cNvPr>
          <p:cNvSpPr/>
          <p:nvPr/>
        </p:nvSpPr>
        <p:spPr>
          <a:xfrm>
            <a:off x="8210116" y="5530581"/>
            <a:ext cx="3509275" cy="1021801"/>
          </a:xfrm>
          <a:prstGeom prst="rect">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US" sz="3000" dirty="0"/>
              <a:t>Plant within</a:t>
            </a:r>
          </a:p>
          <a:p>
            <a:pPr algn="ctr"/>
            <a:r>
              <a:rPr lang="en-US" sz="3000" dirty="0"/>
              <a:t>sending Church</a:t>
            </a:r>
            <a:endParaRPr lang="en-GB" sz="3000" dirty="0"/>
          </a:p>
        </p:txBody>
      </p:sp>
    </p:spTree>
    <p:extLst>
      <p:ext uri="{BB962C8B-B14F-4D97-AF65-F5344CB8AC3E}">
        <p14:creationId xmlns:p14="http://schemas.microsoft.com/office/powerpoint/2010/main" val="3978169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3785652"/>
          </a:xfrm>
          <a:prstGeom prst="rect">
            <a:avLst/>
          </a:prstGeom>
          <a:noFill/>
        </p:spPr>
        <p:txBody>
          <a:bodyPr wrap="square" rtlCol="0">
            <a:spAutoFit/>
          </a:bodyPr>
          <a:lstStyle/>
          <a:p>
            <a:r>
              <a:rPr lang="en-US" sz="3000" b="1" i="1" dirty="0"/>
              <a:t>Six stories </a:t>
            </a:r>
            <a:endParaRPr lang="en-US" sz="3000" b="1" dirty="0"/>
          </a:p>
          <a:p>
            <a:pPr marL="457200" indent="-457200">
              <a:buFont typeface="Wingdings" panose="05000000000000000000" pitchFamily="2" charset="2"/>
              <a:buChar char="Ø"/>
            </a:pPr>
            <a:r>
              <a:rPr lang="en-US" sz="3000" dirty="0"/>
              <a:t>After each three, five minutes to turn to a </a:t>
            </a:r>
            <a:r>
              <a:rPr lang="en-US" sz="3000" dirty="0" err="1"/>
              <a:t>neighbour</a:t>
            </a:r>
            <a:r>
              <a:rPr lang="en-US" sz="3000" dirty="0"/>
              <a:t>(s) and share what you noticed, what surprised you and any aspects which connect with your context</a:t>
            </a:r>
          </a:p>
          <a:p>
            <a:pPr marL="457200" indent="-457200">
              <a:buFont typeface="Wingdings" panose="05000000000000000000" pitchFamily="2" charset="2"/>
              <a:buChar char="Ø"/>
            </a:pPr>
            <a:r>
              <a:rPr lang="en-US" sz="3000" dirty="0"/>
              <a:t>Stories are indicative and what we could get in time, not designed to show all that God is doing across Leicestershire in new communities – many gaps which we hope members will fill in during sharing as a whole Synod later</a:t>
            </a:r>
          </a:p>
        </p:txBody>
      </p:sp>
    </p:spTree>
    <p:extLst>
      <p:ext uri="{BB962C8B-B14F-4D97-AF65-F5344CB8AC3E}">
        <p14:creationId xmlns:p14="http://schemas.microsoft.com/office/powerpoint/2010/main" val="4226286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B44DF-CFDB-4AC6-82EA-259CBF6E626D}"/>
              </a:ext>
            </a:extLst>
          </p:cNvPr>
          <p:cNvSpPr>
            <a:spLocks noGrp="1"/>
          </p:cNvSpPr>
          <p:nvPr>
            <p:ph type="ctrTitle"/>
          </p:nvPr>
        </p:nvSpPr>
        <p:spPr>
          <a:xfrm>
            <a:off x="2332452" y="203442"/>
            <a:ext cx="9761751" cy="1095324"/>
          </a:xfrm>
        </p:spPr>
        <p:txBody>
          <a:bodyPr>
            <a:normAutofit fontScale="90000"/>
          </a:bodyPr>
          <a:lstStyle/>
          <a:p>
            <a:r>
              <a:rPr lang="en-US" sz="9600" dirty="0"/>
              <a:t>New Communities</a:t>
            </a:r>
            <a:endParaRPr lang="en-GB" i="1" dirty="0"/>
          </a:p>
        </p:txBody>
      </p:sp>
      <p:pic>
        <p:nvPicPr>
          <p:cNvPr id="5" name="Picture 4">
            <a:extLst>
              <a:ext uri="{FF2B5EF4-FFF2-40B4-BE49-F238E27FC236}">
                <a16:creationId xmlns:a16="http://schemas.microsoft.com/office/drawing/2014/main" id="{69D5483D-B140-4657-AAA4-389F32E550F3}"/>
              </a:ext>
            </a:extLst>
          </p:cNvPr>
          <p:cNvPicPr>
            <a:picLocks noChangeAspect="1"/>
          </p:cNvPicPr>
          <p:nvPr/>
        </p:nvPicPr>
        <p:blipFill>
          <a:blip r:embed="rId2"/>
          <a:stretch>
            <a:fillRect/>
          </a:stretch>
        </p:blipFill>
        <p:spPr>
          <a:xfrm>
            <a:off x="178239" y="203442"/>
            <a:ext cx="1917770" cy="874503"/>
          </a:xfrm>
          <a:prstGeom prst="rect">
            <a:avLst/>
          </a:prstGeom>
        </p:spPr>
      </p:pic>
      <p:sp>
        <p:nvSpPr>
          <p:cNvPr id="3" name="TextBox 2">
            <a:extLst>
              <a:ext uri="{FF2B5EF4-FFF2-40B4-BE49-F238E27FC236}">
                <a16:creationId xmlns:a16="http://schemas.microsoft.com/office/drawing/2014/main" id="{4504102B-DCB5-456E-9C3C-F95C1EB3785C}"/>
              </a:ext>
            </a:extLst>
          </p:cNvPr>
          <p:cNvSpPr txBox="1"/>
          <p:nvPr/>
        </p:nvSpPr>
        <p:spPr>
          <a:xfrm>
            <a:off x="532993" y="1628317"/>
            <a:ext cx="11041257" cy="5170646"/>
          </a:xfrm>
          <a:prstGeom prst="rect">
            <a:avLst/>
          </a:prstGeom>
          <a:noFill/>
        </p:spPr>
        <p:txBody>
          <a:bodyPr wrap="square" rtlCol="0">
            <a:spAutoFit/>
          </a:bodyPr>
          <a:lstStyle/>
          <a:p>
            <a:r>
              <a:rPr lang="en-US" sz="3000" b="1" i="1" dirty="0">
                <a:highlight>
                  <a:srgbClr val="FFFF00"/>
                </a:highlight>
              </a:rPr>
              <a:t>90 second video 1 goes here</a:t>
            </a:r>
          </a:p>
          <a:p>
            <a:endParaRPr lang="en-US" sz="3000" b="1" i="1" dirty="0"/>
          </a:p>
          <a:p>
            <a:r>
              <a:rPr lang="en-US" sz="3000" dirty="0">
                <a:effectLst/>
                <a:latin typeface="Calibri" panose="020F0502020204030204" pitchFamily="34" charset="0"/>
                <a:ea typeface="Calibri" panose="020F0502020204030204" pitchFamily="34" charset="0"/>
                <a:cs typeface="Times New Roman" panose="02020603050405020304" pitchFamily="18" charset="0"/>
              </a:rPr>
              <a:t>St Barnabas and Loughborough video – new community on area of new housing, foodbank, linked with second </a:t>
            </a:r>
            <a:r>
              <a:rPr lang="en-US" sz="3000" dirty="0" err="1">
                <a:effectLst/>
                <a:latin typeface="Calibri" panose="020F0502020204030204" pitchFamily="34" charset="0"/>
                <a:ea typeface="Calibri" panose="020F0502020204030204" pitchFamily="34" charset="0"/>
                <a:cs typeface="Times New Roman" panose="02020603050405020304" pitchFamily="18" charset="0"/>
              </a:rPr>
              <a:t>fxC</a:t>
            </a:r>
            <a:r>
              <a:rPr lang="en-US" sz="3000" dirty="0">
                <a:effectLst/>
                <a:latin typeface="Calibri" panose="020F0502020204030204" pitchFamily="34" charset="0"/>
                <a:ea typeface="Calibri" panose="020F0502020204030204" pitchFamily="34" charset="0"/>
                <a:cs typeface="Times New Roman" panose="02020603050405020304" pitchFamily="18" charset="0"/>
              </a:rPr>
              <a:t> starting in school with </a:t>
            </a:r>
            <a:r>
              <a:rPr lang="en-US" sz="3000" dirty="0" err="1">
                <a:effectLst/>
                <a:latin typeface="Calibri" panose="020F0502020204030204" pitchFamily="34" charset="0"/>
                <a:ea typeface="Calibri" panose="020F0502020204030204" pitchFamily="34" charset="0"/>
                <a:cs typeface="Times New Roman" panose="02020603050405020304" pitchFamily="18" charset="0"/>
              </a:rPr>
              <a:t>neighbouring</a:t>
            </a:r>
            <a:r>
              <a:rPr lang="en-US" sz="3000" dirty="0">
                <a:effectLst/>
                <a:latin typeface="Calibri" panose="020F0502020204030204" pitchFamily="34" charset="0"/>
                <a:ea typeface="Calibri" panose="020F0502020204030204" pitchFamily="34" charset="0"/>
                <a:cs typeface="Times New Roman" panose="02020603050405020304" pitchFamily="18" charset="0"/>
              </a:rPr>
              <a:t> parish – Alastair has already</a:t>
            </a:r>
            <a:endParaRPr lang="en-US" sz="3000" b="1" i="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000" b="1" i="1" dirty="0">
              <a:latin typeface="Calibri" panose="020F0502020204030204" pitchFamily="34" charset="0"/>
              <a:cs typeface="Times New Roman" panose="02020603050405020304" pitchFamily="18" charset="0"/>
            </a:endParaRPr>
          </a:p>
          <a:p>
            <a:r>
              <a:rPr lang="en-US" sz="3000" i="1" dirty="0">
                <a:latin typeface="Calibri" panose="020F0502020204030204" pitchFamily="34" charset="0"/>
                <a:cs typeface="Times New Roman" panose="02020603050405020304" pitchFamily="18" charset="0"/>
              </a:rPr>
              <a:t>Video 1, 2 and 3 all play from one to the other without pause or further introduction.  Three of the six videos already made, remaining three have been commissioned and are being sent to Alastair by 16</a:t>
            </a:r>
            <a:r>
              <a:rPr lang="en-US" sz="3000" i="1" baseline="30000" dirty="0">
                <a:latin typeface="Calibri" panose="020F0502020204030204" pitchFamily="34" charset="0"/>
                <a:cs typeface="Times New Roman" panose="02020603050405020304" pitchFamily="18" charset="0"/>
              </a:rPr>
              <a:t>th</a:t>
            </a:r>
            <a:r>
              <a:rPr lang="en-US" sz="3000" i="1" dirty="0">
                <a:latin typeface="Calibri" panose="020F0502020204030204" pitchFamily="34" charset="0"/>
                <a:cs typeface="Times New Roman" panose="02020603050405020304" pitchFamily="18" charset="0"/>
              </a:rPr>
              <a:t> Feb for him to collate, such that Andy and the Chairs of Synod can have the final PowerPoint by 23</a:t>
            </a:r>
            <a:r>
              <a:rPr lang="en-US" sz="3000" i="1" baseline="30000" dirty="0">
                <a:latin typeface="Calibri" panose="020F0502020204030204" pitchFamily="34" charset="0"/>
                <a:cs typeface="Times New Roman" panose="02020603050405020304" pitchFamily="18" charset="0"/>
              </a:rPr>
              <a:t>rd</a:t>
            </a:r>
            <a:r>
              <a:rPr lang="en-US" sz="3000" i="1" dirty="0">
                <a:latin typeface="Calibri" panose="020F0502020204030204" pitchFamily="34" charset="0"/>
                <a:cs typeface="Times New Roman" panose="02020603050405020304" pitchFamily="18" charset="0"/>
              </a:rPr>
              <a:t> Feb</a:t>
            </a:r>
            <a:endParaRPr lang="en-US" sz="3000" dirty="0"/>
          </a:p>
        </p:txBody>
      </p:sp>
    </p:spTree>
    <p:extLst>
      <p:ext uri="{BB962C8B-B14F-4D97-AF65-F5344CB8AC3E}">
        <p14:creationId xmlns:p14="http://schemas.microsoft.com/office/powerpoint/2010/main" val="1613951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1901</Words>
  <Application>Microsoft Office PowerPoint</Application>
  <PresentationFormat>Widescreen</PresentationFormat>
  <Paragraphs>186</Paragraphs>
  <Slides>24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Wingdings</vt:lpstr>
      <vt:lpstr>Office Theme</vt:lpstr>
      <vt:lpstr>Strategic Priority 1: New Communities  Diocesan Synod February 2022</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lpstr>New Communities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hillfour family</dc:creator>
  <cp:lastModifiedBy>hillfour family</cp:lastModifiedBy>
  <cp:revision>11</cp:revision>
  <dcterms:created xsi:type="dcterms:W3CDTF">2022-01-27T12:45:33Z</dcterms:created>
  <dcterms:modified xsi:type="dcterms:W3CDTF">2022-01-27T16:17:05Z</dcterms:modified>
</cp:coreProperties>
</file>