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8288000" cy="10287000"/>
  <p:notesSz cx="6858000" cy="9144000"/>
  <p:embeddedFontLst>
    <p:embeddedFont>
      <p:font typeface="Cabin" panose="020B0604020202020204" charset="0"/>
      <p:regular r:id="rId50"/>
    </p:embeddedFont>
    <p:embeddedFont>
      <p:font typeface="Cabin Bold" panose="020B0604020202020204" charset="0"/>
      <p:regular r:id="rId51"/>
    </p:embeddedFont>
    <p:embeddedFont>
      <p:font typeface="Cabin Semi-Bold" panose="020B0604020202020204" charset="0"/>
      <p:regular r:id="rId52"/>
    </p:embeddedFont>
    <p:embeddedFont>
      <p:font typeface="Calibri" panose="020F0502020204030204" pitchFamily="34" charset="0"/>
      <p:regular r:id="rId53"/>
      <p:bold r:id="rId54"/>
      <p:italic r:id="rId55"/>
      <p:boldItalic r:id="rId56"/>
    </p:embeddedFont>
    <p:embeddedFont>
      <p:font typeface="Open Sans 1" panose="020B0604020202020204" charset="0"/>
      <p:regular r:id="rId57"/>
    </p:embeddedFont>
    <p:embeddedFont>
      <p:font typeface="Open Sans 1 Bold" panose="020B0604020202020204" charset="0"/>
      <p:regular r:id="rId58"/>
    </p:embeddedFont>
    <p:embeddedFont>
      <p:font typeface="Open Sans 2" panose="020B0604020202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195B2D-31E4-49FF-AE6A-D5AF9B6B0BEC}" v="13" dt="2023-11-15T15:54:46.6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vimbo Makumbe" clId="Web-{38195B2D-31E4-49FF-AE6A-D5AF9B6B0BEC}"/>
    <pc:docChg chg="modSld">
      <pc:chgData name="Ruvimbo Makumbe" userId="" providerId="" clId="Web-{38195B2D-31E4-49FF-AE6A-D5AF9B6B0BEC}" dt="2023-11-15T15:54:46.659" v="3" actId="1076"/>
      <pc:docMkLst>
        <pc:docMk/>
      </pc:docMkLst>
      <pc:sldChg chg="modSp">
        <pc:chgData name="Ruvimbo Makumbe" userId="" providerId="" clId="Web-{38195B2D-31E4-49FF-AE6A-D5AF9B6B0BEC}" dt="2023-11-15T15:54:46.659" v="3" actId="1076"/>
        <pc:sldMkLst>
          <pc:docMk/>
          <pc:sldMk cId="0" sldId="257"/>
        </pc:sldMkLst>
        <pc:spChg chg="mod">
          <ac:chgData name="Ruvimbo Makumbe" userId="" providerId="" clId="Web-{38195B2D-31E4-49FF-AE6A-D5AF9B6B0BEC}" dt="2023-11-15T15:54:46.659" v="3" actId="1076"/>
          <ac:spMkLst>
            <pc:docMk/>
            <pc:sldMk cId="0" sldId="257"/>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15.11.2023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try different background colour and also - a clear box </a:t>
            </a:r>
          </a:p>
          <a:p>
            <a:endParaRPr lang="en-US"/>
          </a:p>
          <a:p>
            <a:r>
              <a:rPr lang="en-US"/>
              <a:t>We need a mobile, and iPad views of the - Alessi to share screenshots </a:t>
            </a:r>
          </a:p>
          <a:p>
            <a:endParaRPr lang="en-US"/>
          </a:p>
          <a:p>
            <a:r>
              <a:rPr lang="en-US"/>
              <a:t>Benefice screenshots stop showing the old and only show the new features </a:t>
            </a:r>
          </a:p>
          <a:p>
            <a:endParaRPr lang="en-US"/>
          </a:p>
          <a:p>
            <a:r>
              <a:rPr lang="en-US"/>
              <a:t>slide 30: use Sketchy circle </a:t>
            </a:r>
          </a:p>
          <a:p>
            <a:r>
              <a:rPr lang="en-US"/>
              <a:t>Slide 35: the spacing on the bullet points is a little wierd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try different background </a:t>
            </a:r>
            <a:r>
              <a:rPr lang="en-US" dirty="0" err="1"/>
              <a:t>colour</a:t>
            </a:r>
            <a:r>
              <a:rPr lang="en-US" dirty="0"/>
              <a:t> and also - a clear box </a:t>
            </a:r>
          </a:p>
          <a:p>
            <a:endParaRPr lang="en-US"/>
          </a:p>
          <a:p>
            <a:r>
              <a:rPr lang="en-US" dirty="0"/>
              <a:t>We need a mobile, and iPad views of the - Alessi to share screenshots </a:t>
            </a:r>
          </a:p>
          <a:p>
            <a:endParaRPr lang="en-US"/>
          </a:p>
          <a:p>
            <a:r>
              <a:rPr lang="en-US" dirty="0"/>
              <a:t>Benefice screenshots stop showing the old and only show the new features </a:t>
            </a:r>
          </a:p>
          <a:p>
            <a:endParaRPr lang="en-US"/>
          </a:p>
          <a:p>
            <a:r>
              <a:rPr lang="en-US" dirty="0"/>
              <a:t>slide 30: use Sketchy circle </a:t>
            </a:r>
          </a:p>
          <a:p>
            <a:r>
              <a:rPr lang="en-US" dirty="0"/>
              <a:t>Slide 35: the spacing on the bullet points is a little </a:t>
            </a:r>
            <a:r>
              <a:rPr lang="en-US" dirty="0" err="1"/>
              <a:t>wierd</a:t>
            </a:r>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Sources: </a:t>
            </a:r>
          </a:p>
          <a:p>
            <a:r>
              <a:rPr lang="en-US"/>
              <a:t>Page views from server logs, last 365 days prior to 14 Jun 2023, minus 22% which are editor page views. </a:t>
            </a:r>
          </a:p>
          <a:p>
            <a:r>
              <a:rPr lang="en-US"/>
              <a:t>Pages per session, busiest day and first time visitors from Google Analytics, last 365 days prior to 14 Jun 2023. </a:t>
            </a:r>
          </a:p>
          <a:p>
            <a:r>
              <a:rPr lang="en-US"/>
              <a:t>Editors reporting visitors to their church – Editor survey May 2021 w/ 300 participants. </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Completely free – no costs for hosting, setup or development. </a:t>
            </a:r>
          </a:p>
          <a:p>
            <a:r>
              <a:rPr lang="en-US"/>
              <a:t>Simple to update – designed for people with no prior website experience</a:t>
            </a:r>
          </a:p>
          <a:p>
            <a:r>
              <a:rPr lang="en-US"/>
              <a:t>Training and support - 'how to' guides and videos, regular daytime and evening webinars, and a support team to answer your questions. </a:t>
            </a:r>
          </a:p>
          <a:p>
            <a:r>
              <a:rPr lang="en-US"/>
              <a:t>Secure – Never lose access to your website again, even if volunteers leave.</a:t>
            </a:r>
          </a:p>
          <a:p>
            <a:r>
              <a:rPr lang="en-US"/>
              <a:t>Mobile friendly and visible on search – Google search prioritises web pages which are mobile friendly. Your AChurchNearYou.com site will often appear on the first page of search engine results for your church. </a:t>
            </a:r>
          </a:p>
          <a:p>
            <a:r>
              <a:rPr lang="en-US"/>
              <a:t>Reach new audiences – At key times of the year, such as Lent and Easter and Advent and Christmas, the Church of England drives the public to discover churches on AChurchNearYou.com through adverts, social media posts and printed resources.</a:t>
            </a:r>
          </a:p>
          <a:p>
            <a:r>
              <a:rPr lang="en-US"/>
              <a:t>Continuous improvement – Always responding to editor feedback. We are continuously developing the site features and design in response to editor feedback - see what's coming soon.</a:t>
            </a:r>
          </a:p>
          <a:p>
            <a:endParaRPr lang="en-US"/>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18" Type="http://schemas.openxmlformats.org/officeDocument/2006/relationships/image" Target="../media/image35.png"/><Relationship Id="rId3" Type="http://schemas.openxmlformats.org/officeDocument/2006/relationships/image" Target="../media/image3.png"/><Relationship Id="rId21" Type="http://schemas.openxmlformats.org/officeDocument/2006/relationships/hyperlink" Target="http://cofe.io/SupportACNY" TargetMode="External"/><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notesSlide" Target="../notesSlides/notesSlide8.xml"/><Relationship Id="rId16" Type="http://schemas.openxmlformats.org/officeDocument/2006/relationships/image" Target="../media/image33.png"/><Relationship Id="rId20" Type="http://schemas.openxmlformats.org/officeDocument/2006/relationships/hyperlink" Target="http://achurchnearyou.com/accounts/signup/" TargetMode="Externa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23" Type="http://schemas.openxmlformats.org/officeDocument/2006/relationships/hyperlink" Target="http://cofe.io/EditorHelpACNY" TargetMode="External"/><Relationship Id="rId10" Type="http://schemas.openxmlformats.org/officeDocument/2006/relationships/image" Target="../media/image27.png"/><Relationship Id="rId19" Type="http://schemas.openxmlformats.org/officeDocument/2006/relationships/image" Target="../media/image36.sv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 Id="rId22" Type="http://schemas.openxmlformats.org/officeDocument/2006/relationships/hyperlink" Target="http://cofe.io/WebinarsACNY"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achurchnearyou.zendesk.com/hc/en-us/articles/4417463526929-Editing-your-church-s-homepage"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png"/><Relationship Id="rId7" Type="http://schemas.openxmlformats.org/officeDocument/2006/relationships/image" Target="../media/image40.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hyperlink" Target="https://achurchnearyou.zendesk.com/hc/en-us/articles/4417483939473-Add-tag-and-edit-services-or-event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achurchnearyou.zendesk.com/hc/en-us/articles/4417484088337-Adding-a-news-story-or-notice-sheet" TargetMode="External"/><Relationship Id="rId3" Type="http://schemas.openxmlformats.org/officeDocument/2006/relationships/image" Target="../media/image3.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0.sv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achurchnearyou.zendesk.com/hc/en-us/articles/4418095032977-Editing-your-about-us-page"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achurchnearyou.zendesk.com/hc/en-us/articles/4417484293777-Creating-editing-and-deleting-custom-pages-on-your-site"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achurchnearyou.zendesk.com/hc/en-us/articles/4417475076753-Updating-your-church-s-address"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achurchnearyou.zendesk.com/hc/en-us/articles/4417469815185-Updating-the-get-in-touch-information"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achurchnearyou.zendesk.com/hc/en-us/articles/4418167590289-Tagging-your-church-s-facilities-and-features"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achurchnearyou.zendesk.com/hc/en-us/articles/13459027628945-New-benefice-features-More-options-for-people-who-edit-multiple-churches"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achurchnearyou.zendesk.com/hc/en-us/articles/13459027628945-New-benefice-features-More-options-for-people-who-edit-multiple-churches"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sv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achurchnearyou.zendesk.com/hc/en-us/articles/360026310834-Editing-your-benefice-homepage"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hyperlink" Target="http://cofe.io/EditorHelpACNY" TargetMode="External"/><Relationship Id="rId7" Type="http://schemas.openxmlformats.org/officeDocument/2006/relationships/hyperlink" Target="http://cofe.io/RoadmapACNY"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cofe.io/SuggestionsACNY" TargetMode="External"/><Relationship Id="rId5" Type="http://schemas.openxmlformats.org/officeDocument/2006/relationships/hyperlink" Target="http://cofe.io/SupportACNY" TargetMode="External"/><Relationship Id="rId4" Type="http://schemas.openxmlformats.org/officeDocument/2006/relationships/hyperlink" Target="http://cofe.io/WebinarsACN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377411" y="3061570"/>
            <a:ext cx="6529557" cy="1500530"/>
            <a:chOff x="0" y="0"/>
            <a:chExt cx="8706076" cy="2000706"/>
          </a:xfrm>
        </p:grpSpPr>
        <p:sp>
          <p:nvSpPr>
            <p:cNvPr id="4" name="Freeform 4"/>
            <p:cNvSpPr/>
            <p:nvPr/>
          </p:nvSpPr>
          <p:spPr>
            <a:xfrm>
              <a:off x="12700" y="12700"/>
              <a:ext cx="8680704" cy="1975358"/>
            </a:xfrm>
            <a:custGeom>
              <a:avLst/>
              <a:gdLst/>
              <a:ahLst/>
              <a:cxnLst/>
              <a:rect l="l" t="t" r="r" b="b"/>
              <a:pathLst>
                <a:path w="8680704" h="1975358">
                  <a:moveTo>
                    <a:pt x="0" y="329184"/>
                  </a:moveTo>
                  <a:cubicBezTo>
                    <a:pt x="0" y="147447"/>
                    <a:pt x="148844" y="0"/>
                    <a:pt x="332486" y="0"/>
                  </a:cubicBezTo>
                  <a:lnTo>
                    <a:pt x="8348218" y="0"/>
                  </a:lnTo>
                  <a:cubicBezTo>
                    <a:pt x="8531861" y="0"/>
                    <a:pt x="8680704" y="147447"/>
                    <a:pt x="8680704" y="329184"/>
                  </a:cubicBezTo>
                  <a:lnTo>
                    <a:pt x="8680704" y="1646047"/>
                  </a:lnTo>
                  <a:cubicBezTo>
                    <a:pt x="8680704" y="1827911"/>
                    <a:pt x="8531861" y="1975231"/>
                    <a:pt x="8348218" y="1975231"/>
                  </a:cubicBezTo>
                  <a:lnTo>
                    <a:pt x="332486" y="1975231"/>
                  </a:lnTo>
                  <a:cubicBezTo>
                    <a:pt x="148844" y="1975358"/>
                    <a:pt x="0" y="1827911"/>
                    <a:pt x="0" y="1646047"/>
                  </a:cubicBezTo>
                  <a:close/>
                </a:path>
              </a:pathLst>
            </a:custGeom>
            <a:solidFill>
              <a:srgbClr val="FFFFFF"/>
            </a:solidFill>
          </p:spPr>
        </p:sp>
        <p:sp>
          <p:nvSpPr>
            <p:cNvPr id="5" name="Freeform 5"/>
            <p:cNvSpPr/>
            <p:nvPr/>
          </p:nvSpPr>
          <p:spPr>
            <a:xfrm>
              <a:off x="0" y="0"/>
              <a:ext cx="8706104" cy="2000631"/>
            </a:xfrm>
            <a:custGeom>
              <a:avLst/>
              <a:gdLst/>
              <a:ahLst/>
              <a:cxnLst/>
              <a:rect l="l" t="t" r="r" b="b"/>
              <a:pathLst>
                <a:path w="8706104" h="2000631">
                  <a:moveTo>
                    <a:pt x="0" y="341884"/>
                  </a:moveTo>
                  <a:cubicBezTo>
                    <a:pt x="0" y="152908"/>
                    <a:pt x="154686" y="0"/>
                    <a:pt x="345186" y="0"/>
                  </a:cubicBezTo>
                  <a:lnTo>
                    <a:pt x="8360918" y="0"/>
                  </a:lnTo>
                  <a:lnTo>
                    <a:pt x="8360918" y="12700"/>
                  </a:lnTo>
                  <a:lnTo>
                    <a:pt x="8360918" y="0"/>
                  </a:lnTo>
                  <a:cubicBezTo>
                    <a:pt x="8551418" y="0"/>
                    <a:pt x="8706104" y="152908"/>
                    <a:pt x="8706104" y="341884"/>
                  </a:cubicBezTo>
                  <a:lnTo>
                    <a:pt x="8693404" y="341884"/>
                  </a:lnTo>
                  <a:lnTo>
                    <a:pt x="8706104" y="341884"/>
                  </a:lnTo>
                  <a:lnTo>
                    <a:pt x="8706104" y="1658747"/>
                  </a:lnTo>
                  <a:lnTo>
                    <a:pt x="8693404" y="1658747"/>
                  </a:lnTo>
                  <a:lnTo>
                    <a:pt x="8706104" y="1658747"/>
                  </a:lnTo>
                  <a:cubicBezTo>
                    <a:pt x="8706104" y="1847723"/>
                    <a:pt x="8551418" y="2000631"/>
                    <a:pt x="8360918" y="2000631"/>
                  </a:cubicBezTo>
                  <a:lnTo>
                    <a:pt x="8360918" y="1987931"/>
                  </a:lnTo>
                  <a:lnTo>
                    <a:pt x="8360918" y="2000631"/>
                  </a:lnTo>
                  <a:lnTo>
                    <a:pt x="345186" y="2000631"/>
                  </a:lnTo>
                  <a:lnTo>
                    <a:pt x="345186" y="1987931"/>
                  </a:lnTo>
                  <a:lnTo>
                    <a:pt x="345186" y="2000631"/>
                  </a:lnTo>
                  <a:cubicBezTo>
                    <a:pt x="154686" y="2000631"/>
                    <a:pt x="0" y="1847723"/>
                    <a:pt x="0" y="1658747"/>
                  </a:cubicBezTo>
                  <a:lnTo>
                    <a:pt x="0" y="341884"/>
                  </a:lnTo>
                  <a:lnTo>
                    <a:pt x="12700" y="341884"/>
                  </a:lnTo>
                  <a:lnTo>
                    <a:pt x="0" y="341884"/>
                  </a:lnTo>
                  <a:moveTo>
                    <a:pt x="25400" y="341884"/>
                  </a:moveTo>
                  <a:lnTo>
                    <a:pt x="25400" y="1658747"/>
                  </a:lnTo>
                  <a:lnTo>
                    <a:pt x="12700" y="1658747"/>
                  </a:lnTo>
                  <a:lnTo>
                    <a:pt x="25400" y="1658747"/>
                  </a:lnTo>
                  <a:cubicBezTo>
                    <a:pt x="25400" y="1833499"/>
                    <a:pt x="168402" y="1975231"/>
                    <a:pt x="345186" y="1975231"/>
                  </a:cubicBezTo>
                  <a:lnTo>
                    <a:pt x="8360918" y="1975231"/>
                  </a:lnTo>
                  <a:cubicBezTo>
                    <a:pt x="8537702" y="1975231"/>
                    <a:pt x="8680704" y="1833372"/>
                    <a:pt x="8680704" y="1658747"/>
                  </a:cubicBezTo>
                  <a:lnTo>
                    <a:pt x="8680704" y="341884"/>
                  </a:lnTo>
                  <a:cubicBezTo>
                    <a:pt x="8680704" y="167259"/>
                    <a:pt x="8537575" y="25400"/>
                    <a:pt x="8360918" y="25400"/>
                  </a:cubicBezTo>
                  <a:lnTo>
                    <a:pt x="345186" y="25400"/>
                  </a:lnTo>
                  <a:lnTo>
                    <a:pt x="345186" y="12700"/>
                  </a:lnTo>
                  <a:lnTo>
                    <a:pt x="345186" y="25400"/>
                  </a:lnTo>
                  <a:cubicBezTo>
                    <a:pt x="168402" y="25400"/>
                    <a:pt x="25400" y="167259"/>
                    <a:pt x="25400" y="341884"/>
                  </a:cubicBezTo>
                  <a:close/>
                </a:path>
              </a:pathLst>
            </a:custGeom>
            <a:solidFill>
              <a:srgbClr val="FFFFFF"/>
            </a:solidFill>
          </p:spPr>
        </p:sp>
      </p:grpSp>
      <p:sp>
        <p:nvSpPr>
          <p:cNvPr id="6" name="TextBox 6"/>
          <p:cNvSpPr txBox="1"/>
          <p:nvPr/>
        </p:nvSpPr>
        <p:spPr>
          <a:xfrm>
            <a:off x="9564412" y="2685708"/>
            <a:ext cx="7887693" cy="4746516"/>
          </a:xfrm>
          <a:prstGeom prst="rect">
            <a:avLst/>
          </a:prstGeom>
        </p:spPr>
        <p:txBody>
          <a:bodyPr lIns="0" tIns="0" rIns="0" bIns="0" rtlCol="0" anchor="t">
            <a:spAutoFit/>
          </a:bodyPr>
          <a:lstStyle/>
          <a:p>
            <a:pPr algn="l">
              <a:lnSpc>
                <a:spcPts val="6480"/>
              </a:lnSpc>
            </a:pPr>
            <a:r>
              <a:rPr lang="en-US" sz="5400" dirty="0">
                <a:solidFill>
                  <a:srgbClr val="FFFFFF"/>
                </a:solidFill>
                <a:latin typeface="Cabin Bold"/>
              </a:rPr>
              <a:t>AChurchNearYou.com</a:t>
            </a:r>
          </a:p>
          <a:p>
            <a:pPr algn="l">
              <a:lnSpc>
                <a:spcPts val="6480"/>
              </a:lnSpc>
            </a:pPr>
            <a:endParaRPr lang="en-US" sz="5400">
              <a:solidFill>
                <a:srgbClr val="FFFFFF"/>
              </a:solidFill>
              <a:latin typeface="Cabin Bold"/>
            </a:endParaRPr>
          </a:p>
          <a:p>
            <a:pPr algn="l">
              <a:lnSpc>
                <a:spcPts val="5759"/>
              </a:lnSpc>
            </a:pPr>
            <a:r>
              <a:rPr lang="en-US" sz="4800" dirty="0">
                <a:solidFill>
                  <a:srgbClr val="FFFFFF"/>
                </a:solidFill>
                <a:latin typeface="Cabin"/>
              </a:rPr>
              <a:t>The official, free website platform for Church of England churches and benefices</a:t>
            </a:r>
          </a:p>
          <a:p>
            <a:pPr algn="l">
              <a:lnSpc>
                <a:spcPts val="5759"/>
              </a:lnSpc>
            </a:pPr>
            <a:endParaRPr lang="en-US" sz="4800">
              <a:solidFill>
                <a:srgbClr val="FFFFFF"/>
              </a:solidFill>
              <a:latin typeface="Cabin"/>
            </a:endParaRPr>
          </a:p>
        </p:txBody>
      </p:sp>
      <p:sp>
        <p:nvSpPr>
          <p:cNvPr id="7" name="Freeform 7"/>
          <p:cNvSpPr/>
          <p:nvPr/>
        </p:nvSpPr>
        <p:spPr>
          <a:xfrm>
            <a:off x="2105892" y="3346624"/>
            <a:ext cx="5126181" cy="957139"/>
          </a:xfrm>
          <a:custGeom>
            <a:avLst/>
            <a:gdLst/>
            <a:ahLst/>
            <a:cxnLst/>
            <a:rect l="l" t="t" r="r" b="b"/>
            <a:pathLst>
              <a:path w="5126181" h="957139">
                <a:moveTo>
                  <a:pt x="0" y="0"/>
                </a:moveTo>
                <a:lnTo>
                  <a:pt x="5126181" y="0"/>
                </a:lnTo>
                <a:lnTo>
                  <a:pt x="5126181" y="957140"/>
                </a:lnTo>
                <a:lnTo>
                  <a:pt x="0" y="957140"/>
                </a:lnTo>
                <a:lnTo>
                  <a:pt x="0" y="0"/>
                </a:lnTo>
                <a:close/>
              </a:path>
            </a:pathLst>
          </a:custGeom>
          <a:blipFill>
            <a:blip r:embed="rId4"/>
            <a:stretch>
              <a:fillRect l="-157" r="-157"/>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6106968" y="4564369"/>
            <a:ext cx="579131" cy="579131"/>
          </a:xfrm>
          <a:custGeom>
            <a:avLst/>
            <a:gdLst/>
            <a:ahLst/>
            <a:cxnLst/>
            <a:rect l="l" t="t" r="r" b="b"/>
            <a:pathLst>
              <a:path w="579131" h="579131">
                <a:moveTo>
                  <a:pt x="0" y="0"/>
                </a:moveTo>
                <a:lnTo>
                  <a:pt x="579131" y="0"/>
                </a:lnTo>
                <a:lnTo>
                  <a:pt x="579131" y="579131"/>
                </a:lnTo>
                <a:lnTo>
                  <a:pt x="0" y="5791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5723552" y="3393263"/>
            <a:ext cx="6840895" cy="1770293"/>
          </a:xfrm>
          <a:prstGeom prst="rect">
            <a:avLst/>
          </a:prstGeom>
        </p:spPr>
        <p:txBody>
          <a:bodyPr wrap="square" lIns="0" tIns="0" rIns="0" bIns="0" rtlCol="0" anchor="t">
            <a:spAutoFit/>
          </a:bodyPr>
          <a:lstStyle/>
          <a:p>
            <a:pPr algn="ctr">
              <a:lnSpc>
                <a:spcPts val="14908"/>
              </a:lnSpc>
            </a:pPr>
            <a:r>
              <a:rPr lang="en-US" sz="10649" dirty="0">
                <a:solidFill>
                  <a:srgbClr val="382E73"/>
                </a:solidFill>
                <a:latin typeface="Cabin Semi-Bold"/>
              </a:rPr>
              <a:t>Overview</a:t>
            </a:r>
          </a:p>
        </p:txBody>
      </p:sp>
      <p:sp>
        <p:nvSpPr>
          <p:cNvPr id="5" name="Freeform 5"/>
          <p:cNvSpPr/>
          <p:nvPr/>
        </p:nvSpPr>
        <p:spPr>
          <a:xfrm flipH="1" flipV="1">
            <a:off x="11601901" y="3756627"/>
            <a:ext cx="579131" cy="579131"/>
          </a:xfrm>
          <a:custGeom>
            <a:avLst/>
            <a:gdLst/>
            <a:ahLst/>
            <a:cxnLst/>
            <a:rect l="l" t="t" r="r" b="b"/>
            <a:pathLst>
              <a:path w="579131" h="579131">
                <a:moveTo>
                  <a:pt x="579131" y="579132"/>
                </a:moveTo>
                <a:lnTo>
                  <a:pt x="0" y="579132"/>
                </a:lnTo>
                <a:lnTo>
                  <a:pt x="0" y="0"/>
                </a:lnTo>
                <a:lnTo>
                  <a:pt x="579131" y="0"/>
                </a:lnTo>
                <a:lnTo>
                  <a:pt x="579131" y="579132"/>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028700" y="3068584"/>
            <a:ext cx="12818000" cy="466191"/>
          </a:xfrm>
          <a:prstGeom prst="rect">
            <a:avLst/>
          </a:prstGeom>
        </p:spPr>
        <p:txBody>
          <a:bodyPr lIns="0" tIns="0" rIns="0" bIns="0" rtlCol="0" anchor="t">
            <a:spAutoFit/>
          </a:bodyPr>
          <a:lstStyle/>
          <a:p>
            <a:pPr algn="l">
              <a:lnSpc>
                <a:spcPts val="3499"/>
              </a:lnSpc>
            </a:pPr>
            <a:r>
              <a:rPr lang="en-US" sz="3599">
                <a:solidFill>
                  <a:srgbClr val="E99E68"/>
                </a:solidFill>
                <a:latin typeface="Cabin Bold"/>
              </a:rPr>
              <a:t>1. A church finder tool for the public:</a:t>
            </a:r>
            <a:r>
              <a:rPr lang="en-US" sz="3599">
                <a:solidFill>
                  <a:srgbClr val="382E73"/>
                </a:solidFill>
                <a:latin typeface="Cabin Bold"/>
              </a:rPr>
              <a:t> </a:t>
            </a:r>
          </a:p>
        </p:txBody>
      </p:sp>
      <p:sp>
        <p:nvSpPr>
          <p:cNvPr id="4" name="TextBox 4"/>
          <p:cNvSpPr txBox="1"/>
          <p:nvPr/>
        </p:nvSpPr>
        <p:spPr>
          <a:xfrm>
            <a:off x="1028700" y="1028700"/>
            <a:ext cx="13636786" cy="1033010"/>
          </a:xfrm>
          <a:prstGeom prst="rect">
            <a:avLst/>
          </a:prstGeom>
        </p:spPr>
        <p:txBody>
          <a:bodyPr lIns="0" tIns="0" rIns="0" bIns="0" rtlCol="0" anchor="t">
            <a:spAutoFit/>
          </a:bodyPr>
          <a:lstStyle/>
          <a:p>
            <a:pPr algn="l">
              <a:lnSpc>
                <a:spcPts val="7128"/>
              </a:lnSpc>
            </a:pPr>
            <a:r>
              <a:rPr lang="en-US" sz="5940">
                <a:solidFill>
                  <a:srgbClr val="382E73"/>
                </a:solidFill>
                <a:latin typeface="Cabin Bold"/>
              </a:rPr>
              <a:t>What is AChurchNearYou.com?</a:t>
            </a:r>
          </a:p>
        </p:txBody>
      </p:sp>
      <p:sp>
        <p:nvSpPr>
          <p:cNvPr id="5" name="Freeform 5"/>
          <p:cNvSpPr/>
          <p:nvPr/>
        </p:nvSpPr>
        <p:spPr>
          <a:xfrm>
            <a:off x="8679599" y="2683709"/>
            <a:ext cx="8579701" cy="4919582"/>
          </a:xfrm>
          <a:custGeom>
            <a:avLst/>
            <a:gdLst/>
            <a:ahLst/>
            <a:cxnLst/>
            <a:rect l="l" t="t" r="r" b="b"/>
            <a:pathLst>
              <a:path w="8579701" h="4919582">
                <a:moveTo>
                  <a:pt x="0" y="0"/>
                </a:moveTo>
                <a:lnTo>
                  <a:pt x="8579701" y="0"/>
                </a:lnTo>
                <a:lnTo>
                  <a:pt x="8579701" y="4919582"/>
                </a:lnTo>
                <a:lnTo>
                  <a:pt x="0" y="4919582"/>
                </a:lnTo>
                <a:lnTo>
                  <a:pt x="0" y="0"/>
                </a:lnTo>
                <a:close/>
              </a:path>
            </a:pathLst>
          </a:custGeom>
          <a:blipFill>
            <a:blip r:embed="rId4"/>
            <a:stretch>
              <a:fillRect t="-22868" b="-23329"/>
            </a:stretch>
          </a:blipFill>
        </p:spPr>
      </p:sp>
      <p:sp>
        <p:nvSpPr>
          <p:cNvPr id="6" name="TextBox 6"/>
          <p:cNvSpPr txBox="1"/>
          <p:nvPr/>
        </p:nvSpPr>
        <p:spPr>
          <a:xfrm>
            <a:off x="1431566" y="3657600"/>
            <a:ext cx="7671999" cy="1981068"/>
          </a:xfrm>
          <a:prstGeom prst="rect">
            <a:avLst/>
          </a:prstGeom>
        </p:spPr>
        <p:txBody>
          <a:bodyPr lIns="0" tIns="0" rIns="0" bIns="0" rtlCol="0" anchor="t">
            <a:spAutoFit/>
          </a:bodyPr>
          <a:lstStyle/>
          <a:p>
            <a:pPr>
              <a:lnSpc>
                <a:spcPts val="3959"/>
              </a:lnSpc>
              <a:spcBef>
                <a:spcPct val="0"/>
              </a:spcBef>
            </a:pPr>
            <a:r>
              <a:rPr lang="en-US" sz="3299">
                <a:solidFill>
                  <a:srgbClr val="382E73"/>
                </a:solidFill>
                <a:latin typeface="Cabin"/>
              </a:rPr>
              <a:t>AChurchNearYou.com allows anyone to find their nearest church, view information about that church community and get in touch.</a:t>
            </a:r>
          </a:p>
        </p:txBody>
      </p:sp>
      <p:grpSp>
        <p:nvGrpSpPr>
          <p:cNvPr id="7" name="Group 7"/>
          <p:cNvGrpSpPr>
            <a:grpSpLocks noChangeAspect="1"/>
          </p:cNvGrpSpPr>
          <p:nvPr/>
        </p:nvGrpSpPr>
        <p:grpSpPr>
          <a:xfrm>
            <a:off x="15258667" y="3534775"/>
            <a:ext cx="2702503" cy="5347367"/>
            <a:chOff x="0" y="0"/>
            <a:chExt cx="2620010" cy="5184140"/>
          </a:xfrm>
        </p:grpSpPr>
        <p:sp>
          <p:nvSpPr>
            <p:cNvPr id="8" name="Freeform 8"/>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9" name="Freeform 9"/>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4441" r="-15652"/>
              </a:stretch>
            </a:blipFill>
          </p:spPr>
        </p:sp>
        <p:sp>
          <p:nvSpPr>
            <p:cNvPr id="10" name="Freeform 10"/>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id="11" name="Freeform 11"/>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id="12" name="Freeform 12"/>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id="13" name="Freeform 13"/>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id="14" name="Freeform 14"/>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id="15" name="Freeform 15"/>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id="16" name="Freeform 16"/>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028700" y="1028700"/>
            <a:ext cx="13636786" cy="1033010"/>
          </a:xfrm>
          <a:prstGeom prst="rect">
            <a:avLst/>
          </a:prstGeom>
        </p:spPr>
        <p:txBody>
          <a:bodyPr lIns="0" tIns="0" rIns="0" bIns="0" rtlCol="0" anchor="t">
            <a:spAutoFit/>
          </a:bodyPr>
          <a:lstStyle/>
          <a:p>
            <a:pPr algn="l">
              <a:lnSpc>
                <a:spcPts val="7128"/>
              </a:lnSpc>
            </a:pPr>
            <a:r>
              <a:rPr lang="en-US" sz="5940">
                <a:solidFill>
                  <a:srgbClr val="382E73"/>
                </a:solidFill>
                <a:latin typeface="Cabin Bold"/>
              </a:rPr>
              <a:t>What is AChurchNearYou.com?</a:t>
            </a:r>
          </a:p>
        </p:txBody>
      </p:sp>
      <p:sp>
        <p:nvSpPr>
          <p:cNvPr id="4" name="TextBox 4"/>
          <p:cNvSpPr txBox="1"/>
          <p:nvPr/>
        </p:nvSpPr>
        <p:spPr>
          <a:xfrm>
            <a:off x="1028700" y="3032383"/>
            <a:ext cx="8069924" cy="466191"/>
          </a:xfrm>
          <a:prstGeom prst="rect">
            <a:avLst/>
          </a:prstGeom>
        </p:spPr>
        <p:txBody>
          <a:bodyPr lIns="0" tIns="0" rIns="0" bIns="0" rtlCol="0" anchor="t">
            <a:spAutoFit/>
          </a:bodyPr>
          <a:lstStyle/>
          <a:p>
            <a:pPr algn="l">
              <a:lnSpc>
                <a:spcPts val="3499"/>
              </a:lnSpc>
            </a:pPr>
            <a:r>
              <a:rPr lang="en-US" sz="3599">
                <a:solidFill>
                  <a:srgbClr val="E99E68"/>
                </a:solidFill>
                <a:latin typeface="Cabin Bold"/>
              </a:rPr>
              <a:t>2. A free website platform for churches:</a:t>
            </a:r>
            <a:r>
              <a:rPr lang="en-US" sz="3599">
                <a:solidFill>
                  <a:srgbClr val="382E73"/>
                </a:solidFill>
                <a:latin typeface="Cabin Bold"/>
              </a:rPr>
              <a:t>    </a:t>
            </a:r>
          </a:p>
        </p:txBody>
      </p:sp>
      <p:sp>
        <p:nvSpPr>
          <p:cNvPr id="5" name="Freeform 5"/>
          <p:cNvSpPr/>
          <p:nvPr/>
        </p:nvSpPr>
        <p:spPr>
          <a:xfrm>
            <a:off x="9144000" y="1981152"/>
            <a:ext cx="8686800" cy="7277148"/>
          </a:xfrm>
          <a:custGeom>
            <a:avLst/>
            <a:gdLst/>
            <a:ahLst/>
            <a:cxnLst/>
            <a:rect l="l" t="t" r="r" b="b"/>
            <a:pathLst>
              <a:path w="8686800" h="7277148">
                <a:moveTo>
                  <a:pt x="0" y="0"/>
                </a:moveTo>
                <a:lnTo>
                  <a:pt x="8686800" y="0"/>
                </a:lnTo>
                <a:lnTo>
                  <a:pt x="8686800" y="7277148"/>
                </a:lnTo>
                <a:lnTo>
                  <a:pt x="0" y="7277148"/>
                </a:lnTo>
                <a:lnTo>
                  <a:pt x="0" y="0"/>
                </a:lnTo>
                <a:close/>
              </a:path>
            </a:pathLst>
          </a:custGeom>
          <a:blipFill>
            <a:blip r:embed="rId4"/>
            <a:stretch>
              <a:fillRect t="-34" b="-34"/>
            </a:stretch>
          </a:blipFill>
        </p:spPr>
      </p:sp>
      <p:sp>
        <p:nvSpPr>
          <p:cNvPr id="6" name="TextBox 6"/>
          <p:cNvSpPr txBox="1"/>
          <p:nvPr/>
        </p:nvSpPr>
        <p:spPr>
          <a:xfrm>
            <a:off x="1493376" y="3657600"/>
            <a:ext cx="8172103" cy="1485801"/>
          </a:xfrm>
          <a:prstGeom prst="rect">
            <a:avLst/>
          </a:prstGeom>
        </p:spPr>
        <p:txBody>
          <a:bodyPr lIns="0" tIns="0" rIns="0" bIns="0" rtlCol="0" anchor="t">
            <a:spAutoFit/>
          </a:bodyPr>
          <a:lstStyle/>
          <a:p>
            <a:pPr>
              <a:lnSpc>
                <a:spcPts val="3959"/>
              </a:lnSpc>
              <a:spcBef>
                <a:spcPct val="0"/>
              </a:spcBef>
            </a:pPr>
            <a:r>
              <a:rPr lang="en-US" sz="3299">
                <a:solidFill>
                  <a:srgbClr val="382E73"/>
                </a:solidFill>
                <a:latin typeface="Cabin"/>
              </a:rPr>
              <a:t>Every church or multi-church benefice can easily have their own free, easy to use website on AChurchNearYou.com.</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825008" y="3560693"/>
            <a:ext cx="14772024" cy="3086100"/>
            <a:chOff x="0" y="0"/>
            <a:chExt cx="3890574" cy="812800"/>
          </a:xfrm>
        </p:grpSpPr>
        <p:sp>
          <p:nvSpPr>
            <p:cNvPr id="4" name="Freeform 4"/>
            <p:cNvSpPr/>
            <p:nvPr/>
          </p:nvSpPr>
          <p:spPr>
            <a:xfrm>
              <a:off x="0" y="0"/>
              <a:ext cx="3890574" cy="812800"/>
            </a:xfrm>
            <a:custGeom>
              <a:avLst/>
              <a:gdLst/>
              <a:ahLst/>
              <a:cxnLst/>
              <a:rect l="l" t="t" r="r" b="b"/>
              <a:pathLst>
                <a:path w="3890574" h="812800">
                  <a:moveTo>
                    <a:pt x="0" y="0"/>
                  </a:moveTo>
                  <a:lnTo>
                    <a:pt x="3890574" y="0"/>
                  </a:lnTo>
                  <a:lnTo>
                    <a:pt x="3890574" y="812800"/>
                  </a:lnTo>
                  <a:lnTo>
                    <a:pt x="0" y="812800"/>
                  </a:lnTo>
                  <a:close/>
                </a:path>
              </a:pathLst>
            </a:custGeom>
            <a:solidFill>
              <a:srgbClr val="FFFFFF"/>
            </a:solidFill>
            <a:ln w="76200" cap="sq">
              <a:solidFill>
                <a:srgbClr val="9F85B1"/>
              </a:solidFill>
              <a:prstDash val="solid"/>
              <a:miter/>
            </a:ln>
          </p:spPr>
        </p:sp>
        <p:sp>
          <p:nvSpPr>
            <p:cNvPr id="5" name="TextBox 5"/>
            <p:cNvSpPr txBox="1"/>
            <p:nvPr/>
          </p:nvSpPr>
          <p:spPr>
            <a:xfrm>
              <a:off x="0" y="-38100"/>
              <a:ext cx="3890574" cy="850900"/>
            </a:xfrm>
            <a:prstGeom prst="rect">
              <a:avLst/>
            </a:prstGeom>
          </p:spPr>
          <p:txBody>
            <a:bodyPr lIns="50800" tIns="50800" rIns="50800" bIns="50800" rtlCol="0" anchor="ctr"/>
            <a:lstStyle/>
            <a:p>
              <a:pPr algn="ctr">
                <a:lnSpc>
                  <a:spcPts val="2799"/>
                </a:lnSpc>
              </a:pPr>
              <a:endParaRPr/>
            </a:p>
          </p:txBody>
        </p:sp>
      </p:grpSp>
      <p:sp>
        <p:nvSpPr>
          <p:cNvPr id="6" name="TextBox 6"/>
          <p:cNvSpPr txBox="1"/>
          <p:nvPr/>
        </p:nvSpPr>
        <p:spPr>
          <a:xfrm>
            <a:off x="1028700" y="2365773"/>
            <a:ext cx="15568332" cy="978789"/>
          </a:xfrm>
          <a:prstGeom prst="rect">
            <a:avLst/>
          </a:prstGeom>
        </p:spPr>
        <p:txBody>
          <a:bodyPr lIns="0" tIns="0" rIns="0" bIns="0" rtlCol="0" anchor="t">
            <a:spAutoFit/>
          </a:bodyPr>
          <a:lstStyle/>
          <a:p>
            <a:pPr algn="l">
              <a:lnSpc>
                <a:spcPts val="3888"/>
              </a:lnSpc>
            </a:pPr>
            <a:r>
              <a:rPr lang="en-US" sz="3600">
                <a:solidFill>
                  <a:srgbClr val="382E73"/>
                </a:solidFill>
                <a:latin typeface="Cabin"/>
              </a:rPr>
              <a:t>Every Church of England church has a listing on AChurchNearYou.com, but it’s up to you how you use it. </a:t>
            </a:r>
          </a:p>
        </p:txBody>
      </p:sp>
      <p:sp>
        <p:nvSpPr>
          <p:cNvPr id="7" name="TextBox 7"/>
          <p:cNvSpPr txBox="1"/>
          <p:nvPr/>
        </p:nvSpPr>
        <p:spPr>
          <a:xfrm>
            <a:off x="1028700" y="1028700"/>
            <a:ext cx="8254056" cy="854817"/>
          </a:xfrm>
          <a:prstGeom prst="rect">
            <a:avLst/>
          </a:prstGeom>
        </p:spPr>
        <p:txBody>
          <a:bodyPr lIns="0" tIns="0" rIns="0" bIns="0" rtlCol="0" anchor="t">
            <a:spAutoFit/>
          </a:bodyPr>
          <a:lstStyle/>
          <a:p>
            <a:pPr algn="l">
              <a:lnSpc>
                <a:spcPts val="7128"/>
              </a:lnSpc>
            </a:pPr>
            <a:r>
              <a:rPr lang="en-US" sz="5940">
                <a:solidFill>
                  <a:srgbClr val="382E73"/>
                </a:solidFill>
                <a:latin typeface="Cabin Bold"/>
              </a:rPr>
              <a:t>How it works </a:t>
            </a:r>
          </a:p>
        </p:txBody>
      </p:sp>
      <p:sp>
        <p:nvSpPr>
          <p:cNvPr id="8" name="TextBox 8"/>
          <p:cNvSpPr txBox="1"/>
          <p:nvPr/>
        </p:nvSpPr>
        <p:spPr>
          <a:xfrm>
            <a:off x="1028700" y="7218293"/>
            <a:ext cx="16230600" cy="978789"/>
          </a:xfrm>
          <a:prstGeom prst="rect">
            <a:avLst/>
          </a:prstGeom>
        </p:spPr>
        <p:txBody>
          <a:bodyPr lIns="0" tIns="0" rIns="0" bIns="0" rtlCol="0" anchor="t">
            <a:spAutoFit/>
          </a:bodyPr>
          <a:lstStyle/>
          <a:p>
            <a:pPr algn="l">
              <a:lnSpc>
                <a:spcPts val="3888"/>
              </a:lnSpc>
            </a:pPr>
            <a:r>
              <a:rPr lang="en-US" sz="3600">
                <a:solidFill>
                  <a:srgbClr val="382E73"/>
                </a:solidFill>
                <a:latin typeface="Cabin"/>
              </a:rPr>
              <a:t>If you want to, within AChurchNearYou.com you can also set up a website for your multi-church benefice, suitable if you are a Team Parish, Team Ministry or similar. </a:t>
            </a:r>
          </a:p>
        </p:txBody>
      </p:sp>
      <p:sp>
        <p:nvSpPr>
          <p:cNvPr id="9" name="TextBox 9"/>
          <p:cNvSpPr txBox="1"/>
          <p:nvPr/>
        </p:nvSpPr>
        <p:spPr>
          <a:xfrm>
            <a:off x="2087288" y="4046601"/>
            <a:ext cx="14375704" cy="2123943"/>
          </a:xfrm>
          <a:prstGeom prst="rect">
            <a:avLst/>
          </a:prstGeom>
        </p:spPr>
        <p:txBody>
          <a:bodyPr lIns="0" tIns="0" rIns="0" bIns="0" rtlCol="0" anchor="t">
            <a:spAutoFit/>
          </a:bodyPr>
          <a:lstStyle/>
          <a:p>
            <a:pPr>
              <a:lnSpc>
                <a:spcPts val="4460"/>
              </a:lnSpc>
              <a:spcBef>
                <a:spcPct val="0"/>
              </a:spcBef>
            </a:pPr>
            <a:r>
              <a:rPr lang="en-US" sz="3717">
                <a:solidFill>
                  <a:srgbClr val="282B7E"/>
                </a:solidFill>
                <a:latin typeface="Cabin Bold"/>
              </a:rPr>
              <a:t>You have two options: </a:t>
            </a:r>
          </a:p>
          <a:p>
            <a:pPr marL="687898" lvl="1" indent="-343949">
              <a:lnSpc>
                <a:spcPts val="4301"/>
              </a:lnSpc>
              <a:buFont typeface="Arial"/>
              <a:buChar char="•"/>
            </a:pPr>
            <a:r>
              <a:rPr lang="en-US" sz="3186">
                <a:solidFill>
                  <a:srgbClr val="282B7E"/>
                </a:solidFill>
                <a:latin typeface="Cabin"/>
              </a:rPr>
              <a:t>1. Keep your listing</a:t>
            </a:r>
            <a:r>
              <a:rPr lang="en-US" sz="3186">
                <a:solidFill>
                  <a:srgbClr val="282B7E"/>
                </a:solidFill>
                <a:latin typeface="Cabin Bold"/>
              </a:rPr>
              <a:t> </a:t>
            </a:r>
            <a:r>
              <a:rPr lang="en-US" sz="3186">
                <a:solidFill>
                  <a:srgbClr val="E99E68"/>
                </a:solidFill>
                <a:latin typeface="Cabin Bold"/>
              </a:rPr>
              <a:t>short and simple</a:t>
            </a:r>
            <a:r>
              <a:rPr lang="en-US" sz="3186">
                <a:solidFill>
                  <a:srgbClr val="FFFFFF"/>
                </a:solidFill>
                <a:latin typeface="Cabin"/>
              </a:rPr>
              <a:t>, </a:t>
            </a:r>
            <a:r>
              <a:rPr lang="en-US" sz="3186">
                <a:solidFill>
                  <a:srgbClr val="02006C"/>
                </a:solidFill>
                <a:latin typeface="Cabin"/>
              </a:rPr>
              <a:t>with a button to take people to your</a:t>
            </a:r>
            <a:r>
              <a:rPr lang="en-US" sz="3186">
                <a:solidFill>
                  <a:srgbClr val="FFFFFF"/>
                </a:solidFill>
                <a:latin typeface="Cabin"/>
              </a:rPr>
              <a:t> </a:t>
            </a:r>
            <a:r>
              <a:rPr lang="en-US" sz="3186">
                <a:solidFill>
                  <a:srgbClr val="E99E68"/>
                </a:solidFill>
                <a:latin typeface="Cabin Bold"/>
              </a:rPr>
              <a:t>separate church website </a:t>
            </a:r>
          </a:p>
          <a:p>
            <a:pPr marL="687898" lvl="1" indent="-343949">
              <a:lnSpc>
                <a:spcPts val="3823"/>
              </a:lnSpc>
              <a:buFont typeface="Arial"/>
              <a:buChar char="•"/>
            </a:pPr>
            <a:r>
              <a:rPr lang="en-US" sz="3186">
                <a:solidFill>
                  <a:srgbClr val="02006C"/>
                </a:solidFill>
                <a:latin typeface="Cabin"/>
              </a:rPr>
              <a:t>2. Build out your listing into a</a:t>
            </a:r>
            <a:r>
              <a:rPr lang="en-US" sz="3186">
                <a:solidFill>
                  <a:srgbClr val="FFFFFF"/>
                </a:solidFill>
                <a:latin typeface="Cabin"/>
              </a:rPr>
              <a:t> </a:t>
            </a:r>
            <a:r>
              <a:rPr lang="en-US" sz="3186">
                <a:solidFill>
                  <a:srgbClr val="E99E68"/>
                </a:solidFill>
                <a:latin typeface="Cabin Bold"/>
              </a:rPr>
              <a:t>full website,</a:t>
            </a:r>
            <a:r>
              <a:rPr lang="en-US" sz="3186">
                <a:solidFill>
                  <a:srgbClr val="02006C"/>
                </a:solidFill>
                <a:latin typeface="Cabin"/>
              </a:rPr>
              <a:t> hosted within AChurchNearYou.com</a:t>
            </a:r>
            <a:r>
              <a:rPr lang="en-US" sz="3186">
                <a:solidFill>
                  <a:srgbClr val="FFFFFF"/>
                </a:solidFill>
                <a:latin typeface="Cabin"/>
              </a:rPr>
              <a:t> </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609291" y="4167942"/>
            <a:ext cx="14772024" cy="2681087"/>
            <a:chOff x="0" y="0"/>
            <a:chExt cx="3890574" cy="706130"/>
          </a:xfrm>
        </p:grpSpPr>
        <p:sp>
          <p:nvSpPr>
            <p:cNvPr id="4" name="Freeform 4"/>
            <p:cNvSpPr/>
            <p:nvPr/>
          </p:nvSpPr>
          <p:spPr>
            <a:xfrm>
              <a:off x="0" y="0"/>
              <a:ext cx="3890574" cy="706130"/>
            </a:xfrm>
            <a:custGeom>
              <a:avLst/>
              <a:gdLst/>
              <a:ahLst/>
              <a:cxnLst/>
              <a:rect l="l" t="t" r="r" b="b"/>
              <a:pathLst>
                <a:path w="3890574" h="706130">
                  <a:moveTo>
                    <a:pt x="0" y="0"/>
                  </a:moveTo>
                  <a:lnTo>
                    <a:pt x="3890574" y="0"/>
                  </a:lnTo>
                  <a:lnTo>
                    <a:pt x="3890574" y="706130"/>
                  </a:lnTo>
                  <a:lnTo>
                    <a:pt x="0" y="706130"/>
                  </a:lnTo>
                  <a:close/>
                </a:path>
              </a:pathLst>
            </a:custGeom>
            <a:solidFill>
              <a:srgbClr val="FFFFFF"/>
            </a:solidFill>
            <a:ln w="76200" cap="sq">
              <a:solidFill>
                <a:srgbClr val="9F85B1"/>
              </a:solidFill>
              <a:prstDash val="solid"/>
              <a:miter/>
            </a:ln>
          </p:spPr>
        </p:sp>
        <p:sp>
          <p:nvSpPr>
            <p:cNvPr id="5" name="TextBox 5"/>
            <p:cNvSpPr txBox="1"/>
            <p:nvPr/>
          </p:nvSpPr>
          <p:spPr>
            <a:xfrm>
              <a:off x="0" y="-38100"/>
              <a:ext cx="3890574" cy="744230"/>
            </a:xfrm>
            <a:prstGeom prst="rect">
              <a:avLst/>
            </a:prstGeom>
          </p:spPr>
          <p:txBody>
            <a:bodyPr lIns="50800" tIns="50800" rIns="50800" bIns="50800" rtlCol="0" anchor="ctr"/>
            <a:lstStyle/>
            <a:p>
              <a:pPr algn="ctr">
                <a:lnSpc>
                  <a:spcPts val="2799"/>
                </a:lnSpc>
              </a:pPr>
              <a:endParaRPr/>
            </a:p>
          </p:txBody>
        </p:sp>
      </p:grpSp>
      <p:sp>
        <p:nvSpPr>
          <p:cNvPr id="6" name="TextBox 6"/>
          <p:cNvSpPr txBox="1"/>
          <p:nvPr/>
        </p:nvSpPr>
        <p:spPr>
          <a:xfrm>
            <a:off x="947806" y="2365773"/>
            <a:ext cx="15568332" cy="2435618"/>
          </a:xfrm>
          <a:prstGeom prst="rect">
            <a:avLst/>
          </a:prstGeom>
        </p:spPr>
        <p:txBody>
          <a:bodyPr lIns="0" tIns="0" rIns="0" bIns="0" rtlCol="0" anchor="t">
            <a:spAutoFit/>
          </a:bodyPr>
          <a:lstStyle/>
          <a:p>
            <a:pPr>
              <a:lnSpc>
                <a:spcPts val="3888"/>
              </a:lnSpc>
            </a:pPr>
            <a:r>
              <a:rPr lang="en-US" sz="3600">
                <a:solidFill>
                  <a:srgbClr val="382E73"/>
                </a:solidFill>
                <a:latin typeface="Cabin"/>
              </a:rPr>
              <a:t>AChurchNearYou.com receives over 70 million page views per year. By keeping your church’s listing up to date, you can benefit from this traffic and help more people find your church. </a:t>
            </a:r>
          </a:p>
          <a:p>
            <a:pPr>
              <a:lnSpc>
                <a:spcPts val="3888"/>
              </a:lnSpc>
            </a:pPr>
            <a:r>
              <a:rPr lang="en-US" sz="3600">
                <a:solidFill>
                  <a:srgbClr val="382E73"/>
                </a:solidFill>
                <a:latin typeface="Cabin"/>
              </a:rPr>
              <a:t> </a:t>
            </a:r>
          </a:p>
          <a:p>
            <a:pPr algn="l">
              <a:lnSpc>
                <a:spcPts val="3888"/>
              </a:lnSpc>
            </a:pPr>
            <a:endParaRPr lang="en-US" sz="3600">
              <a:solidFill>
                <a:srgbClr val="382E73"/>
              </a:solidFill>
              <a:latin typeface="Cabin"/>
            </a:endParaRPr>
          </a:p>
        </p:txBody>
      </p:sp>
      <p:sp>
        <p:nvSpPr>
          <p:cNvPr id="7" name="TextBox 7"/>
          <p:cNvSpPr txBox="1"/>
          <p:nvPr/>
        </p:nvSpPr>
        <p:spPr>
          <a:xfrm>
            <a:off x="1028700" y="1003671"/>
            <a:ext cx="13795298" cy="904875"/>
          </a:xfrm>
          <a:prstGeom prst="rect">
            <a:avLst/>
          </a:prstGeom>
        </p:spPr>
        <p:txBody>
          <a:bodyPr lIns="0" tIns="0" rIns="0" bIns="0" rtlCol="0" anchor="t">
            <a:spAutoFit/>
          </a:bodyPr>
          <a:lstStyle/>
          <a:p>
            <a:pPr algn="l">
              <a:lnSpc>
                <a:spcPts val="7128"/>
              </a:lnSpc>
            </a:pPr>
            <a:r>
              <a:rPr lang="en-US" sz="5940">
                <a:solidFill>
                  <a:srgbClr val="382E73"/>
                </a:solidFill>
                <a:latin typeface="Cabin Bold"/>
              </a:rPr>
              <a:t>Why keep your listing up to date?</a:t>
            </a:r>
          </a:p>
        </p:txBody>
      </p:sp>
      <p:sp>
        <p:nvSpPr>
          <p:cNvPr id="8" name="TextBox 8"/>
          <p:cNvSpPr txBox="1"/>
          <p:nvPr/>
        </p:nvSpPr>
        <p:spPr>
          <a:xfrm>
            <a:off x="1028700" y="7218293"/>
            <a:ext cx="16230600" cy="978591"/>
          </a:xfrm>
          <a:prstGeom prst="rect">
            <a:avLst/>
          </a:prstGeom>
        </p:spPr>
        <p:txBody>
          <a:bodyPr lIns="0" tIns="0" rIns="0" bIns="0" rtlCol="0" anchor="t">
            <a:spAutoFit/>
          </a:bodyPr>
          <a:lstStyle/>
          <a:p>
            <a:pPr algn="l">
              <a:lnSpc>
                <a:spcPts val="3888"/>
              </a:lnSpc>
            </a:pPr>
            <a:r>
              <a:rPr lang="en-US" sz="3600">
                <a:solidFill>
                  <a:srgbClr val="382E73"/>
                </a:solidFill>
                <a:latin typeface="Cabin"/>
                <a:cs typeface="Cabin"/>
              </a:rPr>
              <a:t>40% respondents to our last editor survey said they had had people come to their church as a result of their AChurchNearYou.com listing.​ </a:t>
            </a:r>
            <a:r>
              <a:rPr lang="en-US" sz="3600">
                <a:solidFill>
                  <a:srgbClr val="382E73"/>
                </a:solidFill>
                <a:latin typeface="Cabin"/>
              </a:rPr>
              <a:t> </a:t>
            </a:r>
          </a:p>
        </p:txBody>
      </p:sp>
      <p:sp>
        <p:nvSpPr>
          <p:cNvPr id="9" name="TextBox 9"/>
          <p:cNvSpPr txBox="1"/>
          <p:nvPr/>
        </p:nvSpPr>
        <p:spPr>
          <a:xfrm>
            <a:off x="1528397" y="4546460"/>
            <a:ext cx="14375704" cy="1914525"/>
          </a:xfrm>
          <a:prstGeom prst="rect">
            <a:avLst/>
          </a:prstGeom>
        </p:spPr>
        <p:txBody>
          <a:bodyPr lIns="0" tIns="0" rIns="0" bIns="0" rtlCol="0" anchor="t">
            <a:spAutoFit/>
          </a:bodyPr>
          <a:lstStyle/>
          <a:p>
            <a:pPr marL="687898" lvl="1" indent="-343949">
              <a:lnSpc>
                <a:spcPts val="3823"/>
              </a:lnSpc>
              <a:buFont typeface="Arial"/>
              <a:buChar char="•"/>
            </a:pPr>
            <a:r>
              <a:rPr lang="en-US" sz="3186">
                <a:solidFill>
                  <a:srgbClr val="282B7E"/>
                </a:solidFill>
                <a:latin typeface="Cabin Bold"/>
                <a:cs typeface="Cabin Bold"/>
              </a:rPr>
              <a:t>“This Sunday one of the Church Wardens came up to me after the service and said that she had had an email from AChurchNearYou.com from a lady asking where the service was in the benefice. She had replied immediately and the lady was in church with us!” </a:t>
            </a:r>
            <a:r>
              <a:rPr lang="en-US" sz="3186">
                <a:solidFill>
                  <a:srgbClr val="282B7E"/>
                </a:solidFill>
                <a:latin typeface="Cabin Bold"/>
              </a:rPr>
              <a:t> </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a:off x="3458750" y="2429475"/>
            <a:ext cx="5345293" cy="2019797"/>
          </a:xfrm>
          <a:prstGeom prst="rect">
            <a:avLst/>
          </a:prstGeom>
          <a:solidFill>
            <a:srgbClr val="191919">
              <a:alpha val="3529"/>
            </a:srgbClr>
          </a:solidFill>
        </p:spPr>
      </p:sp>
      <p:sp>
        <p:nvSpPr>
          <p:cNvPr id="4" name="AutoShape 4"/>
          <p:cNvSpPr/>
          <p:nvPr/>
        </p:nvSpPr>
        <p:spPr>
          <a:xfrm>
            <a:off x="2165728" y="2429475"/>
            <a:ext cx="1753092" cy="2019797"/>
          </a:xfrm>
          <a:prstGeom prst="rect">
            <a:avLst/>
          </a:prstGeom>
          <a:solidFill>
            <a:srgbClr val="C9B6CF"/>
          </a:solidFill>
        </p:spPr>
      </p:sp>
      <p:sp>
        <p:nvSpPr>
          <p:cNvPr id="5" name="AutoShape 5"/>
          <p:cNvSpPr/>
          <p:nvPr/>
        </p:nvSpPr>
        <p:spPr>
          <a:xfrm>
            <a:off x="10804732" y="2429475"/>
            <a:ext cx="5317539" cy="2019797"/>
          </a:xfrm>
          <a:prstGeom prst="rect">
            <a:avLst/>
          </a:prstGeom>
          <a:solidFill>
            <a:srgbClr val="191919">
              <a:alpha val="3529"/>
            </a:srgbClr>
          </a:solidFill>
        </p:spPr>
      </p:sp>
      <p:sp>
        <p:nvSpPr>
          <p:cNvPr id="6" name="AutoShape 6"/>
          <p:cNvSpPr/>
          <p:nvPr/>
        </p:nvSpPr>
        <p:spPr>
          <a:xfrm>
            <a:off x="9511710" y="2429475"/>
            <a:ext cx="1753092" cy="2019797"/>
          </a:xfrm>
          <a:prstGeom prst="rect">
            <a:avLst/>
          </a:prstGeom>
          <a:solidFill>
            <a:srgbClr val="9669A9"/>
          </a:solidFill>
        </p:spPr>
      </p:sp>
      <p:sp>
        <p:nvSpPr>
          <p:cNvPr id="7" name="AutoShape 7"/>
          <p:cNvSpPr/>
          <p:nvPr/>
        </p:nvSpPr>
        <p:spPr>
          <a:xfrm>
            <a:off x="3465457" y="4725497"/>
            <a:ext cx="5338585" cy="2019797"/>
          </a:xfrm>
          <a:prstGeom prst="rect">
            <a:avLst/>
          </a:prstGeom>
          <a:solidFill>
            <a:srgbClr val="191919">
              <a:alpha val="3529"/>
            </a:srgbClr>
          </a:solidFill>
        </p:spPr>
      </p:sp>
      <p:sp>
        <p:nvSpPr>
          <p:cNvPr id="8" name="AutoShape 8"/>
          <p:cNvSpPr/>
          <p:nvPr/>
        </p:nvSpPr>
        <p:spPr>
          <a:xfrm>
            <a:off x="2172436" y="4725497"/>
            <a:ext cx="1746385" cy="2019797"/>
          </a:xfrm>
          <a:prstGeom prst="rect">
            <a:avLst/>
          </a:prstGeom>
          <a:solidFill>
            <a:srgbClr val="A3A1CA"/>
          </a:solidFill>
        </p:spPr>
      </p:sp>
      <p:sp>
        <p:nvSpPr>
          <p:cNvPr id="9" name="AutoShape 9"/>
          <p:cNvSpPr/>
          <p:nvPr/>
        </p:nvSpPr>
        <p:spPr>
          <a:xfrm>
            <a:off x="10804732" y="4725497"/>
            <a:ext cx="5317539" cy="2019797"/>
          </a:xfrm>
          <a:prstGeom prst="rect">
            <a:avLst/>
          </a:prstGeom>
          <a:solidFill>
            <a:srgbClr val="191919">
              <a:alpha val="3529"/>
            </a:srgbClr>
          </a:solidFill>
        </p:spPr>
      </p:sp>
      <p:sp>
        <p:nvSpPr>
          <p:cNvPr id="10" name="AutoShape 10"/>
          <p:cNvSpPr/>
          <p:nvPr/>
        </p:nvSpPr>
        <p:spPr>
          <a:xfrm>
            <a:off x="9511710" y="4725497"/>
            <a:ext cx="1753092" cy="2019797"/>
          </a:xfrm>
          <a:prstGeom prst="rect">
            <a:avLst/>
          </a:prstGeom>
          <a:solidFill>
            <a:srgbClr val="382E73"/>
          </a:solidFill>
        </p:spPr>
      </p:sp>
      <p:sp>
        <p:nvSpPr>
          <p:cNvPr id="11" name="Freeform 11"/>
          <p:cNvSpPr/>
          <p:nvPr/>
        </p:nvSpPr>
        <p:spPr>
          <a:xfrm>
            <a:off x="7549406" y="2909737"/>
            <a:ext cx="1005346" cy="1059273"/>
          </a:xfrm>
          <a:custGeom>
            <a:avLst/>
            <a:gdLst/>
            <a:ahLst/>
            <a:cxnLst/>
            <a:rect l="l" t="t" r="r" b="b"/>
            <a:pathLst>
              <a:path w="1005346" h="1059273">
                <a:moveTo>
                  <a:pt x="0" y="0"/>
                </a:moveTo>
                <a:lnTo>
                  <a:pt x="1005346" y="0"/>
                </a:lnTo>
                <a:lnTo>
                  <a:pt x="1005346" y="1059273"/>
                </a:lnTo>
                <a:lnTo>
                  <a:pt x="0" y="10592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a:off x="7570261" y="5302526"/>
            <a:ext cx="984491" cy="984491"/>
          </a:xfrm>
          <a:custGeom>
            <a:avLst/>
            <a:gdLst/>
            <a:ahLst/>
            <a:cxnLst/>
            <a:rect l="l" t="t" r="r" b="b"/>
            <a:pathLst>
              <a:path w="984491" h="984491">
                <a:moveTo>
                  <a:pt x="0" y="0"/>
                </a:moveTo>
                <a:lnTo>
                  <a:pt x="984491" y="0"/>
                </a:lnTo>
                <a:lnTo>
                  <a:pt x="984491" y="984491"/>
                </a:lnTo>
                <a:lnTo>
                  <a:pt x="0" y="9844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14986558" y="3006176"/>
            <a:ext cx="810782" cy="900869"/>
          </a:xfrm>
          <a:custGeom>
            <a:avLst/>
            <a:gdLst/>
            <a:ahLst/>
            <a:cxnLst/>
            <a:rect l="l" t="t" r="r" b="b"/>
            <a:pathLst>
              <a:path w="810782" h="900869">
                <a:moveTo>
                  <a:pt x="0" y="0"/>
                </a:moveTo>
                <a:lnTo>
                  <a:pt x="810782" y="0"/>
                </a:lnTo>
                <a:lnTo>
                  <a:pt x="810782" y="900869"/>
                </a:lnTo>
                <a:lnTo>
                  <a:pt x="0" y="9008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4959127" y="5264473"/>
            <a:ext cx="941845" cy="941845"/>
          </a:xfrm>
          <a:custGeom>
            <a:avLst/>
            <a:gdLst/>
            <a:ahLst/>
            <a:cxnLst/>
            <a:rect l="l" t="t" r="r" b="b"/>
            <a:pathLst>
              <a:path w="941845" h="941845">
                <a:moveTo>
                  <a:pt x="0" y="0"/>
                </a:moveTo>
                <a:lnTo>
                  <a:pt x="941845" y="0"/>
                </a:lnTo>
                <a:lnTo>
                  <a:pt x="941845" y="941845"/>
                </a:lnTo>
                <a:lnTo>
                  <a:pt x="0" y="94184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TextBox 15"/>
          <p:cNvSpPr txBox="1"/>
          <p:nvPr/>
        </p:nvSpPr>
        <p:spPr>
          <a:xfrm>
            <a:off x="1049399" y="1019175"/>
            <a:ext cx="15590520" cy="1069116"/>
          </a:xfrm>
          <a:prstGeom prst="rect">
            <a:avLst/>
          </a:prstGeom>
        </p:spPr>
        <p:txBody>
          <a:bodyPr lIns="0" tIns="0" rIns="0" bIns="0" rtlCol="0" anchor="t">
            <a:spAutoFit/>
          </a:bodyPr>
          <a:lstStyle/>
          <a:p>
            <a:pPr algn="l">
              <a:lnSpc>
                <a:spcPts val="7200"/>
              </a:lnSpc>
            </a:pPr>
            <a:r>
              <a:rPr lang="en-US" sz="6000">
                <a:solidFill>
                  <a:srgbClr val="382E73"/>
                </a:solidFill>
                <a:latin typeface="Cabin Bold"/>
              </a:rPr>
              <a:t>In numbers</a:t>
            </a:r>
          </a:p>
        </p:txBody>
      </p:sp>
      <p:sp>
        <p:nvSpPr>
          <p:cNvPr id="16" name="TextBox 16"/>
          <p:cNvSpPr txBox="1"/>
          <p:nvPr/>
        </p:nvSpPr>
        <p:spPr>
          <a:xfrm>
            <a:off x="1037690" y="7480695"/>
            <a:ext cx="17029274" cy="854583"/>
          </a:xfrm>
          <a:prstGeom prst="rect">
            <a:avLst/>
          </a:prstGeom>
        </p:spPr>
        <p:txBody>
          <a:bodyPr lIns="0" tIns="0" rIns="0" bIns="0" rtlCol="0" anchor="t">
            <a:spAutoFit/>
          </a:bodyPr>
          <a:lstStyle/>
          <a:p>
            <a:pPr algn="l">
              <a:lnSpc>
                <a:spcPts val="2970"/>
              </a:lnSpc>
            </a:pPr>
            <a:endParaRPr/>
          </a:p>
          <a:p>
            <a:pPr algn="l">
              <a:lnSpc>
                <a:spcPts val="1782"/>
              </a:lnSpc>
            </a:pPr>
            <a:r>
              <a:rPr lang="en-US" sz="1650" spc="9">
                <a:solidFill>
                  <a:srgbClr val="000000"/>
                </a:solidFill>
                <a:latin typeface="Open Sans 1"/>
              </a:rPr>
              <a:t>Sources: </a:t>
            </a:r>
            <a:r>
              <a:rPr lang="en-US" sz="1650" spc="9">
                <a:solidFill>
                  <a:srgbClr val="000000"/>
                </a:solidFill>
                <a:latin typeface="Open Sans 1 Bold"/>
              </a:rPr>
              <a:t>Page views</a:t>
            </a:r>
            <a:r>
              <a:rPr lang="en-US" sz="1650" spc="9">
                <a:solidFill>
                  <a:srgbClr val="000000"/>
                </a:solidFill>
                <a:latin typeface="Open Sans 1"/>
              </a:rPr>
              <a:t> from server logs, total from last 365 days prior to 14 Jun 2023, less 22% as we estimate these are editor page views. </a:t>
            </a:r>
            <a:r>
              <a:rPr lang="en-US" sz="1650" spc="9">
                <a:solidFill>
                  <a:srgbClr val="000000"/>
                </a:solidFill>
                <a:latin typeface="Open Sans 1 Bold"/>
              </a:rPr>
              <a:t>Pages per session</a:t>
            </a:r>
            <a:r>
              <a:rPr lang="en-US" sz="1650" spc="9">
                <a:solidFill>
                  <a:srgbClr val="000000"/>
                </a:solidFill>
                <a:latin typeface="Open Sans 1"/>
              </a:rPr>
              <a:t>, </a:t>
            </a:r>
            <a:r>
              <a:rPr lang="en-US" sz="1650" spc="9">
                <a:solidFill>
                  <a:srgbClr val="000000"/>
                </a:solidFill>
                <a:latin typeface="Open Sans 1 Bold"/>
              </a:rPr>
              <a:t>busiest day</a:t>
            </a:r>
            <a:r>
              <a:rPr lang="en-US" sz="1650" spc="9">
                <a:solidFill>
                  <a:srgbClr val="000000"/>
                </a:solidFill>
                <a:latin typeface="Open Sans 1"/>
              </a:rPr>
              <a:t> and </a:t>
            </a:r>
            <a:r>
              <a:rPr lang="en-US" sz="1650" spc="9">
                <a:solidFill>
                  <a:srgbClr val="000000"/>
                </a:solidFill>
                <a:latin typeface="Open Sans 1 Bold"/>
              </a:rPr>
              <a:t>first time visitors </a:t>
            </a:r>
            <a:r>
              <a:rPr lang="en-US" sz="1650" spc="9">
                <a:solidFill>
                  <a:srgbClr val="000000"/>
                </a:solidFill>
                <a:latin typeface="Open Sans 1"/>
              </a:rPr>
              <a:t>from Google Analytics, last 365 days prior to 14 Jun 2023. </a:t>
            </a:r>
            <a:r>
              <a:rPr lang="en-US" sz="1650" spc="9">
                <a:solidFill>
                  <a:srgbClr val="000000"/>
                </a:solidFill>
                <a:latin typeface="Open Sans 1 Bold"/>
              </a:rPr>
              <a:t>Editors reporting visitors to their church</a:t>
            </a:r>
            <a:r>
              <a:rPr lang="en-US" sz="1650" spc="9">
                <a:solidFill>
                  <a:srgbClr val="000000"/>
                </a:solidFill>
                <a:latin typeface="Open Sans 1"/>
              </a:rPr>
              <a:t> – Editor survey May 2021 w/ 300 participants. </a:t>
            </a:r>
          </a:p>
        </p:txBody>
      </p:sp>
      <p:sp>
        <p:nvSpPr>
          <p:cNvPr id="17" name="TextBox 17"/>
          <p:cNvSpPr txBox="1"/>
          <p:nvPr/>
        </p:nvSpPr>
        <p:spPr>
          <a:xfrm>
            <a:off x="4106699" y="2891876"/>
            <a:ext cx="2864506" cy="980695"/>
          </a:xfrm>
          <a:prstGeom prst="rect">
            <a:avLst/>
          </a:prstGeom>
        </p:spPr>
        <p:txBody>
          <a:bodyPr lIns="0" tIns="0" rIns="0" bIns="0" rtlCol="0" anchor="t">
            <a:spAutoFit/>
          </a:bodyPr>
          <a:lstStyle/>
          <a:p>
            <a:pPr>
              <a:lnSpc>
                <a:spcPts val="4007"/>
              </a:lnSpc>
            </a:pPr>
            <a:r>
              <a:rPr lang="en-US" sz="2399">
                <a:solidFill>
                  <a:srgbClr val="191919"/>
                </a:solidFill>
                <a:latin typeface="Cabin"/>
              </a:rPr>
              <a:t>Pages viewed annually by the public</a:t>
            </a:r>
          </a:p>
        </p:txBody>
      </p:sp>
      <p:sp>
        <p:nvSpPr>
          <p:cNvPr id="18" name="TextBox 18"/>
          <p:cNvSpPr txBox="1"/>
          <p:nvPr/>
        </p:nvSpPr>
        <p:spPr>
          <a:xfrm>
            <a:off x="2251808" y="2972649"/>
            <a:ext cx="1580933" cy="923925"/>
          </a:xfrm>
          <a:prstGeom prst="rect">
            <a:avLst/>
          </a:prstGeom>
        </p:spPr>
        <p:txBody>
          <a:bodyPr lIns="0" tIns="0" rIns="0" bIns="0" rtlCol="0" anchor="t">
            <a:spAutoFit/>
          </a:bodyPr>
          <a:lstStyle/>
          <a:p>
            <a:pPr algn="ctr">
              <a:lnSpc>
                <a:spcPts val="3600"/>
              </a:lnSpc>
            </a:pPr>
            <a:r>
              <a:rPr lang="en-US" sz="3000">
                <a:solidFill>
                  <a:srgbClr val="F6F6F6"/>
                </a:solidFill>
                <a:latin typeface="Cabin Bold"/>
              </a:rPr>
              <a:t>70 MILLION</a:t>
            </a:r>
          </a:p>
        </p:txBody>
      </p:sp>
      <p:sp>
        <p:nvSpPr>
          <p:cNvPr id="19" name="TextBox 19"/>
          <p:cNvSpPr txBox="1"/>
          <p:nvPr/>
        </p:nvSpPr>
        <p:spPr>
          <a:xfrm>
            <a:off x="11541027" y="2891876"/>
            <a:ext cx="3317869" cy="980695"/>
          </a:xfrm>
          <a:prstGeom prst="rect">
            <a:avLst/>
          </a:prstGeom>
        </p:spPr>
        <p:txBody>
          <a:bodyPr lIns="0" tIns="0" rIns="0" bIns="0" rtlCol="0" anchor="t">
            <a:spAutoFit/>
          </a:bodyPr>
          <a:lstStyle/>
          <a:p>
            <a:pPr>
              <a:lnSpc>
                <a:spcPts val="4007"/>
              </a:lnSpc>
            </a:pPr>
            <a:r>
              <a:rPr lang="en-US" sz="2399">
                <a:solidFill>
                  <a:srgbClr val="191919"/>
                </a:solidFill>
                <a:latin typeface="Cabin"/>
              </a:rPr>
              <a:t>Busiest day of the week on the site</a:t>
            </a:r>
          </a:p>
        </p:txBody>
      </p:sp>
      <p:sp>
        <p:nvSpPr>
          <p:cNvPr id="20" name="TextBox 20"/>
          <p:cNvSpPr txBox="1"/>
          <p:nvPr/>
        </p:nvSpPr>
        <p:spPr>
          <a:xfrm>
            <a:off x="9625947" y="3201249"/>
            <a:ext cx="1524618" cy="466725"/>
          </a:xfrm>
          <a:prstGeom prst="rect">
            <a:avLst/>
          </a:prstGeom>
        </p:spPr>
        <p:txBody>
          <a:bodyPr lIns="0" tIns="0" rIns="0" bIns="0" rtlCol="0" anchor="t">
            <a:spAutoFit/>
          </a:bodyPr>
          <a:lstStyle/>
          <a:p>
            <a:pPr algn="ctr">
              <a:lnSpc>
                <a:spcPts val="3600"/>
              </a:lnSpc>
            </a:pPr>
            <a:r>
              <a:rPr lang="en-US" sz="3000">
                <a:solidFill>
                  <a:srgbClr val="F6F6F6"/>
                </a:solidFill>
                <a:latin typeface="Cabin Bold"/>
              </a:rPr>
              <a:t>SUNDAY</a:t>
            </a:r>
          </a:p>
        </p:txBody>
      </p:sp>
      <p:sp>
        <p:nvSpPr>
          <p:cNvPr id="21" name="TextBox 21"/>
          <p:cNvSpPr txBox="1"/>
          <p:nvPr/>
        </p:nvSpPr>
        <p:spPr>
          <a:xfrm>
            <a:off x="4106699" y="5187898"/>
            <a:ext cx="3273062" cy="980695"/>
          </a:xfrm>
          <a:prstGeom prst="rect">
            <a:avLst/>
          </a:prstGeom>
        </p:spPr>
        <p:txBody>
          <a:bodyPr lIns="0" tIns="0" rIns="0" bIns="0" rtlCol="0" anchor="t">
            <a:spAutoFit/>
          </a:bodyPr>
          <a:lstStyle/>
          <a:p>
            <a:pPr>
              <a:lnSpc>
                <a:spcPts val="4007"/>
              </a:lnSpc>
            </a:pPr>
            <a:r>
              <a:rPr lang="en-US" sz="2399">
                <a:solidFill>
                  <a:srgbClr val="191919"/>
                </a:solidFill>
                <a:latin typeface="Cabin"/>
              </a:rPr>
              <a:t>Average number of pages viewed per session</a:t>
            </a:r>
          </a:p>
        </p:txBody>
      </p:sp>
      <p:sp>
        <p:nvSpPr>
          <p:cNvPr id="22" name="TextBox 22"/>
          <p:cNvSpPr txBox="1"/>
          <p:nvPr/>
        </p:nvSpPr>
        <p:spPr>
          <a:xfrm>
            <a:off x="2949678" y="5497271"/>
            <a:ext cx="185191" cy="466725"/>
          </a:xfrm>
          <a:prstGeom prst="rect">
            <a:avLst/>
          </a:prstGeom>
        </p:spPr>
        <p:txBody>
          <a:bodyPr lIns="0" tIns="0" rIns="0" bIns="0" rtlCol="0" anchor="t">
            <a:spAutoFit/>
          </a:bodyPr>
          <a:lstStyle/>
          <a:p>
            <a:pPr algn="ctr">
              <a:lnSpc>
                <a:spcPts val="3600"/>
              </a:lnSpc>
            </a:pPr>
            <a:r>
              <a:rPr lang="en-US" sz="3000">
                <a:solidFill>
                  <a:srgbClr val="F6F6F6"/>
                </a:solidFill>
                <a:latin typeface="Cabin Bold"/>
              </a:rPr>
              <a:t>4</a:t>
            </a:r>
          </a:p>
        </p:txBody>
      </p:sp>
      <p:sp>
        <p:nvSpPr>
          <p:cNvPr id="23" name="TextBox 23"/>
          <p:cNvSpPr txBox="1"/>
          <p:nvPr/>
        </p:nvSpPr>
        <p:spPr>
          <a:xfrm>
            <a:off x="11541027" y="4683338"/>
            <a:ext cx="3317869" cy="1989816"/>
          </a:xfrm>
          <a:prstGeom prst="rect">
            <a:avLst/>
          </a:prstGeom>
        </p:spPr>
        <p:txBody>
          <a:bodyPr lIns="0" tIns="0" rIns="0" bIns="0" rtlCol="0" anchor="t">
            <a:spAutoFit/>
          </a:bodyPr>
          <a:lstStyle/>
          <a:p>
            <a:pPr>
              <a:lnSpc>
                <a:spcPts val="4007"/>
              </a:lnSpc>
            </a:pPr>
            <a:r>
              <a:rPr lang="en-US" sz="2399">
                <a:solidFill>
                  <a:srgbClr val="191919"/>
                </a:solidFill>
                <a:latin typeface="Cabin"/>
              </a:rPr>
              <a:t>Editors have had visitors to their church who say they found the church on AChurchNearYou.com</a:t>
            </a:r>
          </a:p>
        </p:txBody>
      </p:sp>
      <p:sp>
        <p:nvSpPr>
          <p:cNvPr id="24" name="TextBox 24"/>
          <p:cNvSpPr txBox="1"/>
          <p:nvPr/>
        </p:nvSpPr>
        <p:spPr>
          <a:xfrm>
            <a:off x="9952203" y="5497271"/>
            <a:ext cx="872107" cy="466725"/>
          </a:xfrm>
          <a:prstGeom prst="rect">
            <a:avLst/>
          </a:prstGeom>
        </p:spPr>
        <p:txBody>
          <a:bodyPr lIns="0" tIns="0" rIns="0" bIns="0" rtlCol="0" anchor="t">
            <a:spAutoFit/>
          </a:bodyPr>
          <a:lstStyle/>
          <a:p>
            <a:pPr algn="ctr">
              <a:lnSpc>
                <a:spcPts val="3600"/>
              </a:lnSpc>
            </a:pPr>
            <a:r>
              <a:rPr lang="en-US" sz="3000">
                <a:solidFill>
                  <a:srgbClr val="F6F6F6"/>
                </a:solidFill>
                <a:latin typeface="Cabin Bold"/>
              </a:rPr>
              <a:t>40%</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049398" y="695615"/>
            <a:ext cx="8388831" cy="1344340"/>
            <a:chOff x="0" y="0"/>
            <a:chExt cx="11185109" cy="1792453"/>
          </a:xfrm>
        </p:grpSpPr>
        <p:sp>
          <p:nvSpPr>
            <p:cNvPr id="4" name="Freeform 4"/>
            <p:cNvSpPr/>
            <p:nvPr/>
          </p:nvSpPr>
          <p:spPr>
            <a:xfrm>
              <a:off x="-1524" y="-1524"/>
              <a:ext cx="11188173" cy="1795525"/>
            </a:xfrm>
            <a:custGeom>
              <a:avLst/>
              <a:gdLst/>
              <a:ahLst/>
              <a:cxnLst/>
              <a:rect l="l" t="t" r="r" b="b"/>
              <a:pathLst>
                <a:path w="11188173" h="1795525">
                  <a:moveTo>
                    <a:pt x="1524" y="0"/>
                  </a:moveTo>
                  <a:lnTo>
                    <a:pt x="11186649" y="0"/>
                  </a:lnTo>
                  <a:cubicBezTo>
                    <a:pt x="11187538" y="0"/>
                    <a:pt x="11188173" y="762"/>
                    <a:pt x="11188173" y="1524"/>
                  </a:cubicBezTo>
                  <a:lnTo>
                    <a:pt x="11188173" y="1794001"/>
                  </a:lnTo>
                  <a:cubicBezTo>
                    <a:pt x="11188173" y="1794890"/>
                    <a:pt x="11187411" y="1795525"/>
                    <a:pt x="11186649" y="1795525"/>
                  </a:cubicBezTo>
                  <a:lnTo>
                    <a:pt x="1524" y="1795525"/>
                  </a:lnTo>
                  <a:cubicBezTo>
                    <a:pt x="635" y="1795525"/>
                    <a:pt x="0" y="1794763"/>
                    <a:pt x="0" y="1794001"/>
                  </a:cubicBezTo>
                  <a:lnTo>
                    <a:pt x="0" y="1524"/>
                  </a:lnTo>
                  <a:cubicBezTo>
                    <a:pt x="0" y="635"/>
                    <a:pt x="762" y="0"/>
                    <a:pt x="1524" y="0"/>
                  </a:cubicBezTo>
                  <a:moveTo>
                    <a:pt x="1524" y="3453"/>
                  </a:moveTo>
                  <a:lnTo>
                    <a:pt x="1524" y="1524"/>
                  </a:lnTo>
                  <a:lnTo>
                    <a:pt x="3053" y="1524"/>
                  </a:lnTo>
                  <a:lnTo>
                    <a:pt x="3053" y="1794001"/>
                  </a:lnTo>
                  <a:lnTo>
                    <a:pt x="1524" y="1794001"/>
                  </a:lnTo>
                  <a:lnTo>
                    <a:pt x="1524" y="1792078"/>
                  </a:lnTo>
                  <a:lnTo>
                    <a:pt x="11186649" y="1792078"/>
                  </a:lnTo>
                  <a:lnTo>
                    <a:pt x="11186649" y="1794001"/>
                  </a:lnTo>
                  <a:lnTo>
                    <a:pt x="11185121" y="1794001"/>
                  </a:lnTo>
                  <a:lnTo>
                    <a:pt x="11185121" y="1524"/>
                  </a:lnTo>
                  <a:lnTo>
                    <a:pt x="11186649" y="1524"/>
                  </a:lnTo>
                  <a:lnTo>
                    <a:pt x="11186649" y="3453"/>
                  </a:lnTo>
                  <a:lnTo>
                    <a:pt x="1524" y="3453"/>
                  </a:lnTo>
                  <a:close/>
                </a:path>
              </a:pathLst>
            </a:custGeom>
            <a:solidFill>
              <a:srgbClr val="FFFFFF"/>
            </a:solidFill>
          </p:spPr>
        </p:sp>
        <p:sp>
          <p:nvSpPr>
            <p:cNvPr id="5" name="TextBox 5"/>
            <p:cNvSpPr txBox="1"/>
            <p:nvPr/>
          </p:nvSpPr>
          <p:spPr>
            <a:xfrm>
              <a:off x="0" y="-9525"/>
              <a:ext cx="11185109" cy="1801978"/>
            </a:xfrm>
            <a:prstGeom prst="rect">
              <a:avLst/>
            </a:prstGeom>
          </p:spPr>
          <p:txBody>
            <a:bodyPr lIns="50800" tIns="50800" rIns="50800" bIns="50800" rtlCol="0" anchor="t"/>
            <a:lstStyle/>
            <a:p>
              <a:pPr algn="l">
                <a:lnSpc>
                  <a:spcPts val="7200"/>
                </a:lnSpc>
              </a:pPr>
              <a:r>
                <a:rPr lang="en-US" sz="6000">
                  <a:solidFill>
                    <a:srgbClr val="382E73"/>
                  </a:solidFill>
                  <a:latin typeface="Cabin Bold"/>
                </a:rPr>
                <a:t>Church site example</a:t>
              </a:r>
            </a:p>
          </p:txBody>
        </p:sp>
      </p:grpSp>
      <p:sp>
        <p:nvSpPr>
          <p:cNvPr id="6" name="Freeform 6"/>
          <p:cNvSpPr/>
          <p:nvPr/>
        </p:nvSpPr>
        <p:spPr>
          <a:xfrm>
            <a:off x="730966" y="1837808"/>
            <a:ext cx="11393742" cy="7036215"/>
          </a:xfrm>
          <a:custGeom>
            <a:avLst/>
            <a:gdLst/>
            <a:ahLst/>
            <a:cxnLst/>
            <a:rect l="l" t="t" r="r" b="b"/>
            <a:pathLst>
              <a:path w="11393742" h="7036215">
                <a:moveTo>
                  <a:pt x="0" y="0"/>
                </a:moveTo>
                <a:lnTo>
                  <a:pt x="11393742" y="0"/>
                </a:lnTo>
                <a:lnTo>
                  <a:pt x="11393742" y="7036215"/>
                </a:lnTo>
                <a:lnTo>
                  <a:pt x="0" y="7036215"/>
                </a:lnTo>
                <a:lnTo>
                  <a:pt x="0" y="0"/>
                </a:lnTo>
                <a:close/>
              </a:path>
            </a:pathLst>
          </a:custGeom>
          <a:blipFill>
            <a:blip r:embed="rId3"/>
            <a:stretch>
              <a:fillRect t="-17276" r="106" b="-18323"/>
            </a:stretch>
          </a:blipFill>
        </p:spPr>
      </p:sp>
      <p:grpSp>
        <p:nvGrpSpPr>
          <p:cNvPr id="7" name="Group 7"/>
          <p:cNvGrpSpPr>
            <a:grpSpLocks noChangeAspect="1"/>
          </p:cNvGrpSpPr>
          <p:nvPr/>
        </p:nvGrpSpPr>
        <p:grpSpPr>
          <a:xfrm>
            <a:off x="12450339" y="2039954"/>
            <a:ext cx="3136051" cy="6205216"/>
            <a:chOff x="0" y="0"/>
            <a:chExt cx="2620010" cy="5184140"/>
          </a:xfrm>
        </p:grpSpPr>
        <p:sp>
          <p:nvSpPr>
            <p:cNvPr id="8" name="Freeform 8"/>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9" name="Freeform 9"/>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34"/>
              </a:stretch>
            </a:blipFill>
          </p:spPr>
        </p:sp>
        <p:sp>
          <p:nvSpPr>
            <p:cNvPr id="10" name="Freeform 10"/>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id="11" name="Freeform 11"/>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id="12" name="Freeform 12"/>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id="13" name="Freeform 13"/>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id="14" name="Freeform 14"/>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id="15" name="Freeform 15"/>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id="16" name="Freeform 16"/>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9" name="Group 9"/>
          <p:cNvGrpSpPr/>
          <p:nvPr/>
        </p:nvGrpSpPr>
        <p:grpSpPr>
          <a:xfrm>
            <a:off x="1028700" y="646091"/>
            <a:ext cx="9772798" cy="1061829"/>
            <a:chOff x="0" y="0"/>
            <a:chExt cx="13030398" cy="1415772"/>
          </a:xfrm>
        </p:grpSpPr>
        <p:sp>
          <p:nvSpPr>
            <p:cNvPr id="10" name="Freeform 10"/>
            <p:cNvSpPr/>
            <p:nvPr/>
          </p:nvSpPr>
          <p:spPr>
            <a:xfrm>
              <a:off x="-1524" y="-1524"/>
              <a:ext cx="13033502" cy="1418844"/>
            </a:xfrm>
            <a:custGeom>
              <a:avLst/>
              <a:gdLst/>
              <a:ahLst/>
              <a:cxnLst/>
              <a:rect l="l" t="t" r="r" b="b"/>
              <a:pathLst>
                <a:path w="13033502" h="1418844">
                  <a:moveTo>
                    <a:pt x="1524" y="0"/>
                  </a:moveTo>
                  <a:lnTo>
                    <a:pt x="13031978" y="0"/>
                  </a:lnTo>
                  <a:cubicBezTo>
                    <a:pt x="13032867" y="0"/>
                    <a:pt x="13033502" y="762"/>
                    <a:pt x="13033502" y="1524"/>
                  </a:cubicBezTo>
                  <a:lnTo>
                    <a:pt x="13033502" y="1417320"/>
                  </a:lnTo>
                  <a:cubicBezTo>
                    <a:pt x="13033502" y="1418209"/>
                    <a:pt x="13032741" y="1418844"/>
                    <a:pt x="13031978" y="1418844"/>
                  </a:cubicBezTo>
                  <a:lnTo>
                    <a:pt x="1524" y="1418844"/>
                  </a:lnTo>
                  <a:cubicBezTo>
                    <a:pt x="635" y="1418844"/>
                    <a:pt x="0" y="1418082"/>
                    <a:pt x="0" y="1417320"/>
                  </a:cubicBezTo>
                  <a:lnTo>
                    <a:pt x="0" y="1524"/>
                  </a:lnTo>
                  <a:cubicBezTo>
                    <a:pt x="0" y="635"/>
                    <a:pt x="762" y="0"/>
                    <a:pt x="1524" y="0"/>
                  </a:cubicBezTo>
                  <a:moveTo>
                    <a:pt x="1524" y="3048"/>
                  </a:moveTo>
                  <a:lnTo>
                    <a:pt x="1524" y="1524"/>
                  </a:lnTo>
                  <a:lnTo>
                    <a:pt x="3048" y="1524"/>
                  </a:lnTo>
                  <a:lnTo>
                    <a:pt x="3048" y="1417320"/>
                  </a:lnTo>
                  <a:lnTo>
                    <a:pt x="1524" y="1417320"/>
                  </a:lnTo>
                  <a:lnTo>
                    <a:pt x="1524" y="1415796"/>
                  </a:lnTo>
                  <a:lnTo>
                    <a:pt x="13031978" y="1415796"/>
                  </a:lnTo>
                  <a:lnTo>
                    <a:pt x="13031978" y="1417320"/>
                  </a:lnTo>
                  <a:lnTo>
                    <a:pt x="13030454" y="1417320"/>
                  </a:lnTo>
                  <a:lnTo>
                    <a:pt x="13030454" y="1524"/>
                  </a:lnTo>
                  <a:lnTo>
                    <a:pt x="13031978" y="1524"/>
                  </a:lnTo>
                  <a:lnTo>
                    <a:pt x="13031978" y="3048"/>
                  </a:lnTo>
                  <a:lnTo>
                    <a:pt x="1524" y="3048"/>
                  </a:lnTo>
                  <a:close/>
                </a:path>
              </a:pathLst>
            </a:custGeom>
            <a:solidFill>
              <a:srgbClr val="FFFFFF"/>
            </a:solidFill>
          </p:spPr>
        </p:sp>
        <p:sp>
          <p:nvSpPr>
            <p:cNvPr id="11" name="TextBox 11"/>
            <p:cNvSpPr txBox="1"/>
            <p:nvPr/>
          </p:nvSpPr>
          <p:spPr>
            <a:xfrm>
              <a:off x="0" y="-9525"/>
              <a:ext cx="13030398" cy="1425297"/>
            </a:xfrm>
            <a:prstGeom prst="rect">
              <a:avLst/>
            </a:prstGeom>
          </p:spPr>
          <p:txBody>
            <a:bodyPr lIns="50800" tIns="50800" rIns="50800" bIns="50800" rtlCol="0" anchor="t"/>
            <a:lstStyle/>
            <a:p>
              <a:pPr algn="l">
                <a:lnSpc>
                  <a:spcPts val="7200"/>
                </a:lnSpc>
              </a:pPr>
              <a:r>
                <a:rPr lang="en-US" sz="6000">
                  <a:solidFill>
                    <a:srgbClr val="382E73"/>
                  </a:solidFill>
                  <a:latin typeface="Cabin Bold"/>
                </a:rPr>
                <a:t>Benefice site example</a:t>
              </a:r>
            </a:p>
          </p:txBody>
        </p:sp>
      </p:grpSp>
      <p:sp>
        <p:nvSpPr>
          <p:cNvPr id="12" name="Freeform 12"/>
          <p:cNvSpPr/>
          <p:nvPr/>
        </p:nvSpPr>
        <p:spPr>
          <a:xfrm>
            <a:off x="763668" y="2059309"/>
            <a:ext cx="11293863" cy="6676164"/>
          </a:xfrm>
          <a:custGeom>
            <a:avLst/>
            <a:gdLst/>
            <a:ahLst/>
            <a:cxnLst/>
            <a:rect l="l" t="t" r="r" b="b"/>
            <a:pathLst>
              <a:path w="11293863" h="6676164">
                <a:moveTo>
                  <a:pt x="0" y="0"/>
                </a:moveTo>
                <a:lnTo>
                  <a:pt x="11293863" y="0"/>
                </a:lnTo>
                <a:lnTo>
                  <a:pt x="11293863" y="6676164"/>
                </a:lnTo>
                <a:lnTo>
                  <a:pt x="0" y="6676164"/>
                </a:lnTo>
                <a:lnTo>
                  <a:pt x="0" y="0"/>
                </a:lnTo>
                <a:close/>
              </a:path>
            </a:pathLst>
          </a:custGeom>
          <a:blipFill>
            <a:blip r:embed="rId3"/>
            <a:stretch>
              <a:fillRect t="-19672" r="198" b="-21858"/>
            </a:stretch>
          </a:blipFill>
        </p:spPr>
      </p:sp>
      <p:grpSp>
        <p:nvGrpSpPr>
          <p:cNvPr id="13" name="Group 13"/>
          <p:cNvGrpSpPr>
            <a:grpSpLocks noChangeAspect="1"/>
          </p:cNvGrpSpPr>
          <p:nvPr/>
        </p:nvGrpSpPr>
        <p:grpSpPr>
          <a:xfrm>
            <a:off x="12591891" y="2239814"/>
            <a:ext cx="3029868" cy="5995115"/>
            <a:chOff x="0" y="0"/>
            <a:chExt cx="2620010" cy="5184140"/>
          </a:xfrm>
        </p:grpSpPr>
        <p:sp>
          <p:nvSpPr>
            <p:cNvPr id="14" name="Freeform 14"/>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5" name="Freeform 15"/>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2075" t="-4450" r="-2515"/>
              </a:stretch>
            </a:blipFill>
          </p:spPr>
        </p:sp>
        <p:sp>
          <p:nvSpPr>
            <p:cNvPr id="16" name="Freeform 16"/>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id="17" name="Freeform 17"/>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id="18" name="Freeform 18"/>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id="19" name="Freeform 19"/>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id="20" name="Freeform 20"/>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id="21" name="Freeform 21"/>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id="22" name="Freeform 22"/>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713165" y="4004364"/>
            <a:ext cx="14803952" cy="2268748"/>
          </a:xfrm>
          <a:prstGeom prst="rect">
            <a:avLst/>
          </a:prstGeom>
        </p:spPr>
        <p:txBody>
          <a:bodyPr lIns="0" tIns="0" rIns="0" bIns="0" rtlCol="0" anchor="t">
            <a:spAutoFit/>
          </a:bodyPr>
          <a:lstStyle/>
          <a:p>
            <a:pPr algn="ctr">
              <a:lnSpc>
                <a:spcPts val="8934"/>
              </a:lnSpc>
            </a:pPr>
            <a:r>
              <a:rPr lang="en-US" sz="7445">
                <a:solidFill>
                  <a:srgbClr val="382E73"/>
                </a:solidFill>
                <a:latin typeface="Cabin Bold"/>
              </a:rPr>
              <a:t>Using </a:t>
            </a:r>
            <a:r>
              <a:rPr lang="en-US" sz="7445">
                <a:solidFill>
                  <a:srgbClr val="E99E68"/>
                </a:solidFill>
                <a:latin typeface="Cabin Bold"/>
              </a:rPr>
              <a:t>AChurchNearYou.com</a:t>
            </a:r>
            <a:r>
              <a:rPr lang="en-US" sz="7445">
                <a:solidFill>
                  <a:srgbClr val="382E73"/>
                </a:solidFill>
                <a:latin typeface="Cabin Bold"/>
              </a:rPr>
              <a:t> as your main church or benefice website</a:t>
            </a:r>
          </a:p>
        </p:txBody>
      </p:sp>
      <p:sp>
        <p:nvSpPr>
          <p:cNvPr id="4" name="Freeform 4"/>
          <p:cNvSpPr/>
          <p:nvPr/>
        </p:nvSpPr>
        <p:spPr>
          <a:xfrm>
            <a:off x="1588786" y="5679720"/>
            <a:ext cx="501326" cy="501326"/>
          </a:xfrm>
          <a:custGeom>
            <a:avLst/>
            <a:gdLst/>
            <a:ahLst/>
            <a:cxnLst/>
            <a:rect l="l" t="t" r="r" b="b"/>
            <a:pathLst>
              <a:path w="501326" h="501326">
                <a:moveTo>
                  <a:pt x="0" y="0"/>
                </a:moveTo>
                <a:lnTo>
                  <a:pt x="501327" y="0"/>
                </a:lnTo>
                <a:lnTo>
                  <a:pt x="501327" y="501327"/>
                </a:lnTo>
                <a:lnTo>
                  <a:pt x="0" y="5013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16197887" y="4013889"/>
            <a:ext cx="501326" cy="501326"/>
          </a:xfrm>
          <a:custGeom>
            <a:avLst/>
            <a:gdLst/>
            <a:ahLst/>
            <a:cxnLst/>
            <a:rect l="l" t="t" r="r" b="b"/>
            <a:pathLst>
              <a:path w="501326" h="501326">
                <a:moveTo>
                  <a:pt x="501327" y="501326"/>
                </a:moveTo>
                <a:lnTo>
                  <a:pt x="0" y="501326"/>
                </a:lnTo>
                <a:lnTo>
                  <a:pt x="0" y="0"/>
                </a:lnTo>
                <a:lnTo>
                  <a:pt x="501327" y="0"/>
                </a:lnTo>
                <a:lnTo>
                  <a:pt x="501327" y="501326"/>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713165" y="4530036"/>
            <a:ext cx="14803952" cy="1743075"/>
          </a:xfrm>
          <a:prstGeom prst="rect">
            <a:avLst/>
          </a:prstGeom>
        </p:spPr>
        <p:txBody>
          <a:bodyPr lIns="0" tIns="0" rIns="0" bIns="0" rtlCol="0" anchor="t">
            <a:spAutoFit/>
          </a:bodyPr>
          <a:lstStyle/>
          <a:p>
            <a:pPr algn="ctr">
              <a:lnSpc>
                <a:spcPts val="4614"/>
              </a:lnSpc>
            </a:pPr>
            <a:r>
              <a:rPr lang="en-US" sz="3845">
                <a:solidFill>
                  <a:srgbClr val="382E73"/>
                </a:solidFill>
                <a:latin typeface="Cabin Bold"/>
              </a:rPr>
              <a:t>“For a church with no one who understands the underlying technology it is a good idea, especially as mobile devices can be used to edit. Thank you very much for providing this service.” </a:t>
            </a:r>
          </a:p>
        </p:txBody>
      </p:sp>
      <p:sp>
        <p:nvSpPr>
          <p:cNvPr id="4" name="Freeform 4"/>
          <p:cNvSpPr/>
          <p:nvPr/>
        </p:nvSpPr>
        <p:spPr>
          <a:xfrm>
            <a:off x="1850884" y="5905135"/>
            <a:ext cx="501326" cy="501326"/>
          </a:xfrm>
          <a:custGeom>
            <a:avLst/>
            <a:gdLst/>
            <a:ahLst/>
            <a:cxnLst/>
            <a:rect l="l" t="t" r="r" b="b"/>
            <a:pathLst>
              <a:path w="501326" h="501326">
                <a:moveTo>
                  <a:pt x="0" y="0"/>
                </a:moveTo>
                <a:lnTo>
                  <a:pt x="501327" y="0"/>
                </a:lnTo>
                <a:lnTo>
                  <a:pt x="501327" y="501326"/>
                </a:lnTo>
                <a:lnTo>
                  <a:pt x="0" y="501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16333129" y="4415736"/>
            <a:ext cx="501326" cy="501326"/>
          </a:xfrm>
          <a:custGeom>
            <a:avLst/>
            <a:gdLst/>
            <a:ahLst/>
            <a:cxnLst/>
            <a:rect l="l" t="t" r="r" b="b"/>
            <a:pathLst>
              <a:path w="501326" h="501326">
                <a:moveTo>
                  <a:pt x="501326" y="501327"/>
                </a:moveTo>
                <a:lnTo>
                  <a:pt x="0" y="501327"/>
                </a:lnTo>
                <a:lnTo>
                  <a:pt x="0" y="0"/>
                </a:lnTo>
                <a:lnTo>
                  <a:pt x="501326" y="0"/>
                </a:lnTo>
                <a:lnTo>
                  <a:pt x="501326" y="501327"/>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5400000">
            <a:off x="-345126" y="4429630"/>
            <a:ext cx="7281757" cy="50191"/>
          </a:xfrm>
          <a:prstGeom prst="rect">
            <a:avLst/>
          </a:prstGeom>
          <a:solidFill>
            <a:srgbClr val="282B7E">
              <a:alpha val="40000"/>
            </a:srgbClr>
          </a:solidFill>
        </p:spPr>
      </p:sp>
      <p:sp>
        <p:nvSpPr>
          <p:cNvPr id="4" name="AutoShape 4"/>
          <p:cNvSpPr/>
          <p:nvPr/>
        </p:nvSpPr>
        <p:spPr>
          <a:xfrm>
            <a:off x="3270657" y="2628012"/>
            <a:ext cx="5893878" cy="50191"/>
          </a:xfrm>
          <a:prstGeom prst="rect">
            <a:avLst/>
          </a:prstGeom>
          <a:solidFill>
            <a:srgbClr val="282B7E">
              <a:alpha val="40000"/>
            </a:srgbClr>
          </a:solidFill>
        </p:spPr>
      </p:sp>
      <p:sp>
        <p:nvSpPr>
          <p:cNvPr id="5" name="AutoShape 5"/>
          <p:cNvSpPr/>
          <p:nvPr/>
        </p:nvSpPr>
        <p:spPr>
          <a:xfrm>
            <a:off x="3270657" y="4442177"/>
            <a:ext cx="5893878" cy="50191"/>
          </a:xfrm>
          <a:prstGeom prst="rect">
            <a:avLst/>
          </a:prstGeom>
          <a:solidFill>
            <a:srgbClr val="282B7E">
              <a:alpha val="40000"/>
            </a:srgbClr>
          </a:solidFill>
        </p:spPr>
      </p:sp>
      <p:sp>
        <p:nvSpPr>
          <p:cNvPr id="6" name="AutoShape 6"/>
          <p:cNvSpPr/>
          <p:nvPr/>
        </p:nvSpPr>
        <p:spPr>
          <a:xfrm>
            <a:off x="3270657" y="6256343"/>
            <a:ext cx="5893878" cy="50191"/>
          </a:xfrm>
          <a:prstGeom prst="rect">
            <a:avLst/>
          </a:prstGeom>
          <a:solidFill>
            <a:srgbClr val="282B7E">
              <a:alpha val="40000"/>
            </a:srgbClr>
          </a:solidFill>
        </p:spPr>
      </p:sp>
      <p:sp>
        <p:nvSpPr>
          <p:cNvPr id="7" name="AutoShape 7"/>
          <p:cNvSpPr/>
          <p:nvPr/>
        </p:nvSpPr>
        <p:spPr>
          <a:xfrm>
            <a:off x="3270657" y="8070508"/>
            <a:ext cx="5893878" cy="50191"/>
          </a:xfrm>
          <a:prstGeom prst="rect">
            <a:avLst/>
          </a:prstGeom>
          <a:solidFill>
            <a:srgbClr val="282B7E">
              <a:alpha val="40000"/>
            </a:srgbClr>
          </a:solidFill>
        </p:spPr>
      </p:sp>
      <p:sp>
        <p:nvSpPr>
          <p:cNvPr id="8" name="TextBox 8"/>
          <p:cNvSpPr txBox="1"/>
          <p:nvPr/>
        </p:nvSpPr>
        <p:spPr>
          <a:xfrm>
            <a:off x="4001129" y="1382893"/>
            <a:ext cx="4985135" cy="722983"/>
          </a:xfrm>
          <a:prstGeom prst="rect">
            <a:avLst/>
          </a:prstGeom>
        </p:spPr>
        <p:txBody>
          <a:bodyPr lIns="0" tIns="0" rIns="0" bIns="0" rtlCol="0" anchor="t">
            <a:spAutoFit/>
          </a:bodyPr>
          <a:lstStyle/>
          <a:p>
            <a:pPr marL="0" lvl="0" indent="0">
              <a:lnSpc>
                <a:spcPts val="2789"/>
              </a:lnSpc>
            </a:pPr>
            <a:r>
              <a:rPr lang="en-US" sz="2789" spc="111">
                <a:solidFill>
                  <a:srgbClr val="002060"/>
                </a:solidFill>
                <a:latin typeface="Cabin Bold"/>
              </a:rPr>
              <a:t>Completely free:</a:t>
            </a:r>
            <a:r>
              <a:rPr lang="en-US" sz="2789" spc="111">
                <a:solidFill>
                  <a:srgbClr val="002060"/>
                </a:solidFill>
                <a:latin typeface="Cabin"/>
              </a:rPr>
              <a:t> no developer or admin fees</a:t>
            </a:r>
          </a:p>
        </p:txBody>
      </p:sp>
      <p:grpSp>
        <p:nvGrpSpPr>
          <p:cNvPr id="9" name="Group 9"/>
          <p:cNvGrpSpPr/>
          <p:nvPr/>
        </p:nvGrpSpPr>
        <p:grpSpPr>
          <a:xfrm>
            <a:off x="2761586" y="1215110"/>
            <a:ext cx="1006933" cy="1010925"/>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11" name="TextBox 11"/>
          <p:cNvSpPr txBox="1"/>
          <p:nvPr/>
        </p:nvSpPr>
        <p:spPr>
          <a:xfrm>
            <a:off x="2866919" y="1470975"/>
            <a:ext cx="796266" cy="584919"/>
          </a:xfrm>
          <a:prstGeom prst="rect">
            <a:avLst/>
          </a:prstGeom>
        </p:spPr>
        <p:txBody>
          <a:bodyPr lIns="0" tIns="0" rIns="0" bIns="0" rtlCol="0" anchor="t">
            <a:spAutoFit/>
          </a:bodyPr>
          <a:lstStyle/>
          <a:p>
            <a:pPr marL="0" lvl="0" indent="0" algn="ctr">
              <a:lnSpc>
                <a:spcPts val="4400"/>
              </a:lnSpc>
            </a:pPr>
            <a:r>
              <a:rPr lang="en-US" sz="4400" spc="176">
                <a:solidFill>
                  <a:srgbClr val="FAF6ED"/>
                </a:solidFill>
                <a:latin typeface="Poppins Medium Bold Italics"/>
              </a:rPr>
              <a:t>1</a:t>
            </a:r>
          </a:p>
        </p:txBody>
      </p:sp>
      <p:sp>
        <p:nvSpPr>
          <p:cNvPr id="12" name="TextBox 12"/>
          <p:cNvSpPr txBox="1"/>
          <p:nvPr/>
        </p:nvSpPr>
        <p:spPr>
          <a:xfrm>
            <a:off x="4001129" y="3167428"/>
            <a:ext cx="4985135" cy="1072860"/>
          </a:xfrm>
          <a:prstGeom prst="rect">
            <a:avLst/>
          </a:prstGeom>
        </p:spPr>
        <p:txBody>
          <a:bodyPr lIns="0" tIns="0" rIns="0" bIns="0" rtlCol="0" anchor="t">
            <a:spAutoFit/>
          </a:bodyPr>
          <a:lstStyle/>
          <a:p>
            <a:pPr marL="0" lvl="0" indent="0">
              <a:lnSpc>
                <a:spcPts val="2789"/>
              </a:lnSpc>
            </a:pPr>
            <a:r>
              <a:rPr lang="en-US" sz="2789" spc="111">
                <a:solidFill>
                  <a:srgbClr val="002060"/>
                </a:solidFill>
                <a:latin typeface="Cabin Bold"/>
              </a:rPr>
              <a:t>Simple to update: </a:t>
            </a:r>
            <a:r>
              <a:rPr lang="en-US" sz="2789" spc="111">
                <a:solidFill>
                  <a:srgbClr val="002060"/>
                </a:solidFill>
                <a:latin typeface="Cabin"/>
              </a:rPr>
              <a:t>designed for people with no website experience</a:t>
            </a:r>
          </a:p>
        </p:txBody>
      </p:sp>
      <p:grpSp>
        <p:nvGrpSpPr>
          <p:cNvPr id="13" name="Group 13"/>
          <p:cNvGrpSpPr/>
          <p:nvPr/>
        </p:nvGrpSpPr>
        <p:grpSpPr>
          <a:xfrm>
            <a:off x="2761586" y="3174583"/>
            <a:ext cx="1006933" cy="1010925"/>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15" name="TextBox 15"/>
          <p:cNvSpPr txBox="1"/>
          <p:nvPr/>
        </p:nvSpPr>
        <p:spPr>
          <a:xfrm>
            <a:off x="2866919" y="3430448"/>
            <a:ext cx="796266" cy="584919"/>
          </a:xfrm>
          <a:prstGeom prst="rect">
            <a:avLst/>
          </a:prstGeom>
        </p:spPr>
        <p:txBody>
          <a:bodyPr lIns="0" tIns="0" rIns="0" bIns="0" rtlCol="0" anchor="t">
            <a:spAutoFit/>
          </a:bodyPr>
          <a:lstStyle/>
          <a:p>
            <a:pPr marL="0" lvl="0" indent="0" algn="ctr">
              <a:lnSpc>
                <a:spcPts val="4400"/>
              </a:lnSpc>
            </a:pPr>
            <a:r>
              <a:rPr lang="en-US" sz="4400" spc="176">
                <a:solidFill>
                  <a:srgbClr val="FAF6ED"/>
                </a:solidFill>
                <a:latin typeface="Poppins Medium Bold Italics"/>
              </a:rPr>
              <a:t>2</a:t>
            </a:r>
          </a:p>
        </p:txBody>
      </p:sp>
      <p:sp>
        <p:nvSpPr>
          <p:cNvPr id="16" name="TextBox 16"/>
          <p:cNvSpPr txBox="1"/>
          <p:nvPr/>
        </p:nvSpPr>
        <p:spPr>
          <a:xfrm>
            <a:off x="4001129" y="4785742"/>
            <a:ext cx="4985135" cy="1422268"/>
          </a:xfrm>
          <a:prstGeom prst="rect">
            <a:avLst/>
          </a:prstGeom>
        </p:spPr>
        <p:txBody>
          <a:bodyPr lIns="0" tIns="0" rIns="0" bIns="0" rtlCol="0" anchor="t">
            <a:spAutoFit/>
          </a:bodyPr>
          <a:lstStyle/>
          <a:p>
            <a:pPr marL="0" lvl="0" indent="0">
              <a:lnSpc>
                <a:spcPts val="2789"/>
              </a:lnSpc>
            </a:pPr>
            <a:r>
              <a:rPr lang="en-US" sz="2789" spc="111">
                <a:solidFill>
                  <a:srgbClr val="002060"/>
                </a:solidFill>
                <a:latin typeface="Cabin Bold"/>
              </a:rPr>
              <a:t>Training and support:</a:t>
            </a:r>
            <a:r>
              <a:rPr lang="en-US" sz="2789" spc="111">
                <a:solidFill>
                  <a:srgbClr val="002060"/>
                </a:solidFill>
                <a:latin typeface="Cabin"/>
              </a:rPr>
              <a:t> help articles, how-to videos, regular training webinars, or contact us Mon - Fri</a:t>
            </a:r>
          </a:p>
        </p:txBody>
      </p:sp>
      <p:grpSp>
        <p:nvGrpSpPr>
          <p:cNvPr id="17" name="Group 17"/>
          <p:cNvGrpSpPr/>
          <p:nvPr/>
        </p:nvGrpSpPr>
        <p:grpSpPr>
          <a:xfrm>
            <a:off x="2761586" y="4967601"/>
            <a:ext cx="1006933" cy="1010925"/>
            <a:chOff x="0" y="0"/>
            <a:chExt cx="6350000" cy="6350000"/>
          </a:xfrm>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19" name="TextBox 19"/>
          <p:cNvSpPr txBox="1"/>
          <p:nvPr/>
        </p:nvSpPr>
        <p:spPr>
          <a:xfrm>
            <a:off x="2866919" y="5223466"/>
            <a:ext cx="796266" cy="584919"/>
          </a:xfrm>
          <a:prstGeom prst="rect">
            <a:avLst/>
          </a:prstGeom>
        </p:spPr>
        <p:txBody>
          <a:bodyPr lIns="0" tIns="0" rIns="0" bIns="0" rtlCol="0" anchor="t">
            <a:spAutoFit/>
          </a:bodyPr>
          <a:lstStyle/>
          <a:p>
            <a:pPr marL="0" lvl="0" indent="0" algn="ctr">
              <a:lnSpc>
                <a:spcPts val="4400"/>
              </a:lnSpc>
            </a:pPr>
            <a:r>
              <a:rPr lang="en-US" sz="4400" spc="176">
                <a:solidFill>
                  <a:srgbClr val="FAF6ED"/>
                </a:solidFill>
                <a:latin typeface="Poppins Medium Bold Italics"/>
              </a:rPr>
              <a:t>3</a:t>
            </a:r>
          </a:p>
        </p:txBody>
      </p:sp>
      <p:sp>
        <p:nvSpPr>
          <p:cNvPr id="20" name="TextBox 20"/>
          <p:cNvSpPr txBox="1"/>
          <p:nvPr/>
        </p:nvSpPr>
        <p:spPr>
          <a:xfrm>
            <a:off x="4001129" y="6928402"/>
            <a:ext cx="4985135" cy="722983"/>
          </a:xfrm>
          <a:prstGeom prst="rect">
            <a:avLst/>
          </a:prstGeom>
        </p:spPr>
        <p:txBody>
          <a:bodyPr lIns="0" tIns="0" rIns="0" bIns="0" rtlCol="0" anchor="t">
            <a:spAutoFit/>
          </a:bodyPr>
          <a:lstStyle/>
          <a:p>
            <a:pPr marL="0" lvl="0" indent="0">
              <a:lnSpc>
                <a:spcPts val="2789"/>
              </a:lnSpc>
            </a:pPr>
            <a:r>
              <a:rPr lang="en-US" sz="2789" spc="111">
                <a:solidFill>
                  <a:srgbClr val="002060"/>
                </a:solidFill>
                <a:latin typeface="Cabin Bold"/>
              </a:rPr>
              <a:t>Secure: </a:t>
            </a:r>
            <a:r>
              <a:rPr lang="en-US" sz="2789" spc="111">
                <a:solidFill>
                  <a:srgbClr val="002060"/>
                </a:solidFill>
                <a:latin typeface="Cabin"/>
              </a:rPr>
              <a:t>we handle site security and access</a:t>
            </a:r>
          </a:p>
        </p:txBody>
      </p:sp>
      <p:grpSp>
        <p:nvGrpSpPr>
          <p:cNvPr id="21" name="Group 21"/>
          <p:cNvGrpSpPr/>
          <p:nvPr/>
        </p:nvGrpSpPr>
        <p:grpSpPr>
          <a:xfrm>
            <a:off x="2761586" y="6760619"/>
            <a:ext cx="1006933" cy="1010925"/>
            <a:chOff x="0" y="0"/>
            <a:chExt cx="6350000" cy="6350000"/>
          </a:xfrm>
        </p:grpSpPr>
        <p:sp>
          <p:nvSpPr>
            <p:cNvPr id="22" name="Freeform 2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23" name="TextBox 23"/>
          <p:cNvSpPr txBox="1"/>
          <p:nvPr/>
        </p:nvSpPr>
        <p:spPr>
          <a:xfrm>
            <a:off x="2866919" y="7016484"/>
            <a:ext cx="796266" cy="584919"/>
          </a:xfrm>
          <a:prstGeom prst="rect">
            <a:avLst/>
          </a:prstGeom>
        </p:spPr>
        <p:txBody>
          <a:bodyPr lIns="0" tIns="0" rIns="0" bIns="0" rtlCol="0" anchor="t">
            <a:spAutoFit/>
          </a:bodyPr>
          <a:lstStyle/>
          <a:p>
            <a:pPr marL="0" lvl="0" indent="0" algn="ctr">
              <a:lnSpc>
                <a:spcPts val="4400"/>
              </a:lnSpc>
            </a:pPr>
            <a:r>
              <a:rPr lang="en-US" sz="4400" spc="176">
                <a:solidFill>
                  <a:srgbClr val="FAF6ED"/>
                </a:solidFill>
                <a:latin typeface="Poppins Medium Bold Italics"/>
              </a:rPr>
              <a:t>4</a:t>
            </a:r>
          </a:p>
        </p:txBody>
      </p:sp>
      <p:sp>
        <p:nvSpPr>
          <p:cNvPr id="24" name="AutoShape 24"/>
          <p:cNvSpPr/>
          <p:nvPr/>
        </p:nvSpPr>
        <p:spPr>
          <a:xfrm>
            <a:off x="3270657" y="788751"/>
            <a:ext cx="5893878" cy="50191"/>
          </a:xfrm>
          <a:prstGeom prst="rect">
            <a:avLst/>
          </a:prstGeom>
          <a:solidFill>
            <a:srgbClr val="282B7E">
              <a:alpha val="40000"/>
            </a:srgbClr>
          </a:solidFill>
        </p:spPr>
      </p:sp>
      <p:sp>
        <p:nvSpPr>
          <p:cNvPr id="25" name="AutoShape 25"/>
          <p:cNvSpPr/>
          <p:nvPr/>
        </p:nvSpPr>
        <p:spPr>
          <a:xfrm rot="-5400000">
            <a:off x="5498561" y="4454725"/>
            <a:ext cx="7281757" cy="50191"/>
          </a:xfrm>
          <a:prstGeom prst="rect">
            <a:avLst/>
          </a:prstGeom>
          <a:solidFill>
            <a:srgbClr val="282B7E">
              <a:alpha val="40000"/>
            </a:srgbClr>
          </a:solidFill>
        </p:spPr>
      </p:sp>
      <p:sp>
        <p:nvSpPr>
          <p:cNvPr id="26" name="AutoShape 26"/>
          <p:cNvSpPr/>
          <p:nvPr/>
        </p:nvSpPr>
        <p:spPr>
          <a:xfrm rot="-5400000">
            <a:off x="7109363" y="3799908"/>
            <a:ext cx="5923915" cy="52123"/>
          </a:xfrm>
          <a:prstGeom prst="rect">
            <a:avLst/>
          </a:prstGeom>
          <a:solidFill>
            <a:srgbClr val="282B7E">
              <a:alpha val="40000"/>
            </a:srgbClr>
          </a:solidFill>
        </p:spPr>
      </p:sp>
      <p:sp>
        <p:nvSpPr>
          <p:cNvPr id="27" name="AutoShape 27"/>
          <p:cNvSpPr/>
          <p:nvPr/>
        </p:nvSpPr>
        <p:spPr>
          <a:xfrm>
            <a:off x="10059545" y="2994448"/>
            <a:ext cx="6122273" cy="52136"/>
          </a:xfrm>
          <a:prstGeom prst="rect">
            <a:avLst/>
          </a:prstGeom>
          <a:solidFill>
            <a:srgbClr val="282B7E">
              <a:alpha val="40000"/>
            </a:srgbClr>
          </a:solidFill>
        </p:spPr>
      </p:sp>
      <p:sp>
        <p:nvSpPr>
          <p:cNvPr id="28" name="AutoShape 28"/>
          <p:cNvSpPr/>
          <p:nvPr/>
        </p:nvSpPr>
        <p:spPr>
          <a:xfrm>
            <a:off x="10045260" y="5144590"/>
            <a:ext cx="6122273" cy="52136"/>
          </a:xfrm>
          <a:prstGeom prst="rect">
            <a:avLst/>
          </a:prstGeom>
          <a:solidFill>
            <a:srgbClr val="282B7E">
              <a:alpha val="40000"/>
            </a:srgbClr>
          </a:solidFill>
        </p:spPr>
      </p:sp>
      <p:sp>
        <p:nvSpPr>
          <p:cNvPr id="29" name="AutoShape 29"/>
          <p:cNvSpPr/>
          <p:nvPr/>
        </p:nvSpPr>
        <p:spPr>
          <a:xfrm>
            <a:off x="10059545" y="6735791"/>
            <a:ext cx="6122273" cy="52136"/>
          </a:xfrm>
          <a:prstGeom prst="rect">
            <a:avLst/>
          </a:prstGeom>
          <a:solidFill>
            <a:srgbClr val="282B7E">
              <a:alpha val="40000"/>
            </a:srgbClr>
          </a:solidFill>
        </p:spPr>
      </p:sp>
      <p:sp>
        <p:nvSpPr>
          <p:cNvPr id="30" name="TextBox 30"/>
          <p:cNvSpPr txBox="1"/>
          <p:nvPr/>
        </p:nvSpPr>
        <p:spPr>
          <a:xfrm>
            <a:off x="10804038" y="1054025"/>
            <a:ext cx="5178315" cy="1833627"/>
          </a:xfrm>
          <a:prstGeom prst="rect">
            <a:avLst/>
          </a:prstGeom>
        </p:spPr>
        <p:txBody>
          <a:bodyPr lIns="0" tIns="0" rIns="0" bIns="0" rtlCol="0" anchor="t">
            <a:spAutoFit/>
          </a:bodyPr>
          <a:lstStyle/>
          <a:p>
            <a:pPr marL="0" lvl="0" indent="0">
              <a:lnSpc>
                <a:spcPts val="2897"/>
              </a:lnSpc>
            </a:pPr>
            <a:r>
              <a:rPr lang="en-US" sz="2897" spc="115">
                <a:solidFill>
                  <a:srgbClr val="002060"/>
                </a:solidFill>
                <a:latin typeface="Cabin Bold"/>
              </a:rPr>
              <a:t>Mobile friendly: </a:t>
            </a:r>
            <a:r>
              <a:rPr lang="en-US" sz="2897" spc="115">
                <a:solidFill>
                  <a:srgbClr val="002060"/>
                </a:solidFill>
                <a:latin typeface="Cabin"/>
              </a:rPr>
              <a:t>Google prioritises mobile friendly sites, meaning your site will often appear on the first page of results </a:t>
            </a:r>
          </a:p>
        </p:txBody>
      </p:sp>
      <p:grpSp>
        <p:nvGrpSpPr>
          <p:cNvPr id="31" name="Group 31"/>
          <p:cNvGrpSpPr/>
          <p:nvPr/>
        </p:nvGrpSpPr>
        <p:grpSpPr>
          <a:xfrm>
            <a:off x="9516461" y="1280825"/>
            <a:ext cx="1045953" cy="1050099"/>
            <a:chOff x="0" y="0"/>
            <a:chExt cx="6350000" cy="6350000"/>
          </a:xfrm>
        </p:grpSpPr>
        <p:sp>
          <p:nvSpPr>
            <p:cNvPr id="32" name="Freeform 3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33" name="TextBox 33"/>
          <p:cNvSpPr txBox="1"/>
          <p:nvPr/>
        </p:nvSpPr>
        <p:spPr>
          <a:xfrm>
            <a:off x="9625876" y="1533758"/>
            <a:ext cx="827123" cy="620432"/>
          </a:xfrm>
          <a:prstGeom prst="rect">
            <a:avLst/>
          </a:prstGeom>
        </p:spPr>
        <p:txBody>
          <a:bodyPr lIns="0" tIns="0" rIns="0" bIns="0" rtlCol="0" anchor="t">
            <a:spAutoFit/>
          </a:bodyPr>
          <a:lstStyle/>
          <a:p>
            <a:pPr marL="0" lvl="0" indent="0" algn="ctr">
              <a:lnSpc>
                <a:spcPts val="4571"/>
              </a:lnSpc>
            </a:pPr>
            <a:r>
              <a:rPr lang="en-US" sz="4571" spc="182">
                <a:solidFill>
                  <a:srgbClr val="FAF6ED"/>
                </a:solidFill>
                <a:latin typeface="Poppins Medium Bold Italics"/>
              </a:rPr>
              <a:t>5</a:t>
            </a:r>
          </a:p>
        </p:txBody>
      </p:sp>
      <p:sp>
        <p:nvSpPr>
          <p:cNvPr id="34" name="TextBox 34"/>
          <p:cNvSpPr txBox="1"/>
          <p:nvPr/>
        </p:nvSpPr>
        <p:spPr>
          <a:xfrm>
            <a:off x="10804038" y="3209247"/>
            <a:ext cx="5178315" cy="1833627"/>
          </a:xfrm>
          <a:prstGeom prst="rect">
            <a:avLst/>
          </a:prstGeom>
        </p:spPr>
        <p:txBody>
          <a:bodyPr lIns="0" tIns="0" rIns="0" bIns="0" rtlCol="0" anchor="t">
            <a:spAutoFit/>
          </a:bodyPr>
          <a:lstStyle/>
          <a:p>
            <a:pPr marL="0" lvl="0" indent="0">
              <a:lnSpc>
                <a:spcPts val="2897"/>
              </a:lnSpc>
            </a:pPr>
            <a:r>
              <a:rPr lang="en-US" sz="2897" spc="115">
                <a:solidFill>
                  <a:srgbClr val="002060"/>
                </a:solidFill>
                <a:latin typeface="Cabin Bold"/>
              </a:rPr>
              <a:t>Reach new audiences:</a:t>
            </a:r>
            <a:r>
              <a:rPr lang="en-US" sz="2897" spc="115">
                <a:solidFill>
                  <a:srgbClr val="002060"/>
                </a:solidFill>
                <a:latin typeface="Cabin"/>
              </a:rPr>
              <a:t> Drives the public to discover churches at key times of the year through several different digital platforms</a:t>
            </a:r>
          </a:p>
        </p:txBody>
      </p:sp>
      <p:grpSp>
        <p:nvGrpSpPr>
          <p:cNvPr id="35" name="Group 35"/>
          <p:cNvGrpSpPr/>
          <p:nvPr/>
        </p:nvGrpSpPr>
        <p:grpSpPr>
          <a:xfrm>
            <a:off x="9516461" y="3449686"/>
            <a:ext cx="1045953" cy="1050099"/>
            <a:chOff x="0" y="0"/>
            <a:chExt cx="6350000" cy="6350000"/>
          </a:xfrm>
        </p:grpSpPr>
        <p:sp>
          <p:nvSpPr>
            <p:cNvPr id="36" name="Freeform 3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37" name="TextBox 37"/>
          <p:cNvSpPr txBox="1"/>
          <p:nvPr/>
        </p:nvSpPr>
        <p:spPr>
          <a:xfrm>
            <a:off x="9625876" y="3702619"/>
            <a:ext cx="827123" cy="620432"/>
          </a:xfrm>
          <a:prstGeom prst="rect">
            <a:avLst/>
          </a:prstGeom>
        </p:spPr>
        <p:txBody>
          <a:bodyPr lIns="0" tIns="0" rIns="0" bIns="0" rtlCol="0" anchor="t">
            <a:spAutoFit/>
          </a:bodyPr>
          <a:lstStyle/>
          <a:p>
            <a:pPr marL="0" lvl="0" indent="0" algn="ctr">
              <a:lnSpc>
                <a:spcPts val="4571"/>
              </a:lnSpc>
            </a:pPr>
            <a:r>
              <a:rPr lang="en-US" sz="4571" spc="182">
                <a:solidFill>
                  <a:srgbClr val="FAF6ED"/>
                </a:solidFill>
                <a:latin typeface="Poppins Medium Bold Italics"/>
              </a:rPr>
              <a:t>6</a:t>
            </a:r>
          </a:p>
        </p:txBody>
      </p:sp>
      <p:sp>
        <p:nvSpPr>
          <p:cNvPr id="38" name="TextBox 38"/>
          <p:cNvSpPr txBox="1"/>
          <p:nvPr/>
        </p:nvSpPr>
        <p:spPr>
          <a:xfrm>
            <a:off x="10749748" y="5523705"/>
            <a:ext cx="5178315" cy="1106389"/>
          </a:xfrm>
          <a:prstGeom prst="rect">
            <a:avLst/>
          </a:prstGeom>
        </p:spPr>
        <p:txBody>
          <a:bodyPr lIns="0" tIns="0" rIns="0" bIns="0" rtlCol="0" anchor="t">
            <a:spAutoFit/>
          </a:bodyPr>
          <a:lstStyle/>
          <a:p>
            <a:pPr marL="0" lvl="0" indent="0">
              <a:lnSpc>
                <a:spcPts val="2897"/>
              </a:lnSpc>
            </a:pPr>
            <a:r>
              <a:rPr lang="en-US" sz="2897" spc="115">
                <a:solidFill>
                  <a:srgbClr val="002060"/>
                </a:solidFill>
                <a:latin typeface="Cabin Bold"/>
              </a:rPr>
              <a:t>Continuous improvement:</a:t>
            </a:r>
            <a:r>
              <a:rPr lang="en-US" sz="2897" spc="115">
                <a:solidFill>
                  <a:srgbClr val="002060"/>
                </a:solidFill>
                <a:latin typeface="Cabin"/>
              </a:rPr>
              <a:t> editor feedback shapes our development plans</a:t>
            </a:r>
          </a:p>
        </p:txBody>
      </p:sp>
      <p:grpSp>
        <p:nvGrpSpPr>
          <p:cNvPr id="39" name="Group 39"/>
          <p:cNvGrpSpPr/>
          <p:nvPr/>
        </p:nvGrpSpPr>
        <p:grpSpPr>
          <a:xfrm>
            <a:off x="9516461" y="5466372"/>
            <a:ext cx="1045953" cy="1050099"/>
            <a:chOff x="0" y="0"/>
            <a:chExt cx="6350000" cy="6350000"/>
          </a:xfrm>
        </p:grpSpPr>
        <p:sp>
          <p:nvSpPr>
            <p:cNvPr id="40" name="Freeform 4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sp>
        <p:nvSpPr>
          <p:cNvPr id="41" name="TextBox 41"/>
          <p:cNvSpPr txBox="1"/>
          <p:nvPr/>
        </p:nvSpPr>
        <p:spPr>
          <a:xfrm>
            <a:off x="9625876" y="5719305"/>
            <a:ext cx="827123" cy="620432"/>
          </a:xfrm>
          <a:prstGeom prst="rect">
            <a:avLst/>
          </a:prstGeom>
        </p:spPr>
        <p:txBody>
          <a:bodyPr lIns="0" tIns="0" rIns="0" bIns="0" rtlCol="0" anchor="t">
            <a:spAutoFit/>
          </a:bodyPr>
          <a:lstStyle/>
          <a:p>
            <a:pPr marL="0" lvl="0" indent="0" algn="ctr">
              <a:lnSpc>
                <a:spcPts val="4571"/>
              </a:lnSpc>
            </a:pPr>
            <a:r>
              <a:rPr lang="en-US" sz="4571" spc="182">
                <a:solidFill>
                  <a:srgbClr val="FAF6ED"/>
                </a:solidFill>
                <a:latin typeface="Poppins Medium Bold Italics"/>
              </a:rPr>
              <a:t>7</a:t>
            </a:r>
          </a:p>
        </p:txBody>
      </p:sp>
      <p:sp>
        <p:nvSpPr>
          <p:cNvPr id="42" name="AutoShape 42"/>
          <p:cNvSpPr/>
          <p:nvPr/>
        </p:nvSpPr>
        <p:spPr>
          <a:xfrm>
            <a:off x="10045260" y="837944"/>
            <a:ext cx="6122273" cy="52136"/>
          </a:xfrm>
          <a:prstGeom prst="rect">
            <a:avLst/>
          </a:prstGeom>
          <a:solidFill>
            <a:srgbClr val="282B7E">
              <a:alpha val="40000"/>
            </a:srgbClr>
          </a:solidFill>
        </p:spPr>
      </p:sp>
      <p:sp>
        <p:nvSpPr>
          <p:cNvPr id="43" name="AutoShape 43"/>
          <p:cNvSpPr/>
          <p:nvPr/>
        </p:nvSpPr>
        <p:spPr>
          <a:xfrm rot="-5400000">
            <a:off x="13225752" y="3779725"/>
            <a:ext cx="5845711" cy="66421"/>
          </a:xfrm>
          <a:prstGeom prst="rect">
            <a:avLst/>
          </a:prstGeom>
          <a:solidFill>
            <a:srgbClr val="282B7E">
              <a:alpha val="40000"/>
            </a:srgbClr>
          </a:solidFill>
        </p:spPr>
      </p:sp>
      <p:sp>
        <p:nvSpPr>
          <p:cNvPr id="44" name="TextBox 44"/>
          <p:cNvSpPr txBox="1"/>
          <p:nvPr/>
        </p:nvSpPr>
        <p:spPr>
          <a:xfrm rot="-5400000">
            <a:off x="-1934370" y="3668338"/>
            <a:ext cx="6175902" cy="1609725"/>
          </a:xfrm>
          <a:prstGeom prst="rect">
            <a:avLst/>
          </a:prstGeom>
        </p:spPr>
        <p:txBody>
          <a:bodyPr lIns="0" tIns="0" rIns="0" bIns="0" rtlCol="0" anchor="t">
            <a:spAutoFit/>
          </a:bodyPr>
          <a:lstStyle/>
          <a:p>
            <a:pPr algn="l">
              <a:lnSpc>
                <a:spcPts val="12719"/>
              </a:lnSpc>
            </a:pPr>
            <a:r>
              <a:rPr lang="en-US" sz="10599">
                <a:solidFill>
                  <a:srgbClr val="002060"/>
                </a:solidFill>
                <a:latin typeface="Cabin Bold"/>
              </a:rPr>
              <a:t>BENEFITS</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AutoShape 3"/>
          <p:cNvSpPr/>
          <p:nvPr/>
        </p:nvSpPr>
        <p:spPr>
          <a:xfrm>
            <a:off x="0" y="2215560"/>
            <a:ext cx="18614473" cy="6154689"/>
          </a:xfrm>
          <a:prstGeom prst="rect">
            <a:avLst/>
          </a:prstGeom>
          <a:solidFill>
            <a:srgbClr val="F6F6F6"/>
          </a:solidFill>
        </p:spPr>
      </p:sp>
      <p:grpSp>
        <p:nvGrpSpPr>
          <p:cNvPr id="4" name="Group 4"/>
          <p:cNvGrpSpPr/>
          <p:nvPr/>
        </p:nvGrpSpPr>
        <p:grpSpPr>
          <a:xfrm>
            <a:off x="2320376" y="1916751"/>
            <a:ext cx="597618" cy="597618"/>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9B6CF"/>
            </a:solidFill>
          </p:spPr>
        </p:sp>
      </p:grpSp>
      <p:grpSp>
        <p:nvGrpSpPr>
          <p:cNvPr id="6" name="Group 6"/>
          <p:cNvGrpSpPr/>
          <p:nvPr/>
        </p:nvGrpSpPr>
        <p:grpSpPr>
          <a:xfrm>
            <a:off x="5613058" y="1916751"/>
            <a:ext cx="597618" cy="597618"/>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3A1CA"/>
            </a:solidFill>
          </p:spPr>
        </p:sp>
      </p:grpSp>
      <p:grpSp>
        <p:nvGrpSpPr>
          <p:cNvPr id="8" name="Group 8"/>
          <p:cNvGrpSpPr/>
          <p:nvPr/>
        </p:nvGrpSpPr>
        <p:grpSpPr>
          <a:xfrm>
            <a:off x="8905740" y="1916751"/>
            <a:ext cx="597618" cy="597618"/>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85B1"/>
            </a:solidFill>
          </p:spPr>
        </p:sp>
      </p:grpSp>
      <p:grpSp>
        <p:nvGrpSpPr>
          <p:cNvPr id="10" name="Group 10"/>
          <p:cNvGrpSpPr/>
          <p:nvPr/>
        </p:nvGrpSpPr>
        <p:grpSpPr>
          <a:xfrm>
            <a:off x="12198422" y="1916751"/>
            <a:ext cx="597618" cy="597618"/>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grpSp>
        <p:nvGrpSpPr>
          <p:cNvPr id="12" name="Group 12"/>
          <p:cNvGrpSpPr/>
          <p:nvPr/>
        </p:nvGrpSpPr>
        <p:grpSpPr>
          <a:xfrm>
            <a:off x="15491104" y="1916751"/>
            <a:ext cx="597618" cy="597618"/>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2E73"/>
            </a:solidFill>
          </p:spPr>
        </p:sp>
      </p:grpSp>
      <p:sp>
        <p:nvSpPr>
          <p:cNvPr id="14" name="TextBox 14"/>
          <p:cNvSpPr txBox="1"/>
          <p:nvPr/>
        </p:nvSpPr>
        <p:spPr>
          <a:xfrm>
            <a:off x="7786808" y="4423082"/>
            <a:ext cx="2835482" cy="173012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Highlight upcoming events and key news, add online donation button</a:t>
            </a:r>
          </a:p>
        </p:txBody>
      </p:sp>
      <p:sp>
        <p:nvSpPr>
          <p:cNvPr id="15" name="TextBox 15"/>
          <p:cNvSpPr txBox="1"/>
          <p:nvPr/>
        </p:nvSpPr>
        <p:spPr>
          <a:xfrm>
            <a:off x="1204619" y="3199974"/>
            <a:ext cx="2832307" cy="494347"/>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Contact form</a:t>
            </a:r>
          </a:p>
        </p:txBody>
      </p:sp>
      <p:sp>
        <p:nvSpPr>
          <p:cNvPr id="16" name="TextBox 16"/>
          <p:cNvSpPr txBox="1"/>
          <p:nvPr/>
        </p:nvSpPr>
        <p:spPr>
          <a:xfrm>
            <a:off x="1201444" y="3852627"/>
            <a:ext cx="2835482" cy="3054187"/>
          </a:xfrm>
          <a:prstGeom prst="rect">
            <a:avLst/>
          </a:prstGeom>
        </p:spPr>
        <p:txBody>
          <a:bodyPr lIns="0" tIns="0" rIns="0" bIns="0" rtlCol="0" anchor="t">
            <a:spAutoFit/>
          </a:bodyPr>
          <a:lstStyle/>
          <a:p>
            <a:pPr marL="0" lvl="0" indent="0" algn="ctr">
              <a:lnSpc>
                <a:spcPts val="3506"/>
              </a:lnSpc>
            </a:pPr>
            <a:r>
              <a:rPr lang="en-US" sz="2337">
                <a:solidFill>
                  <a:srgbClr val="382E73"/>
                </a:solidFill>
                <a:latin typeface="Open Sans 2"/>
              </a:rPr>
              <a:t>Easily receive and respond to messages from the public by forwarding them to an email address of your choice</a:t>
            </a:r>
          </a:p>
        </p:txBody>
      </p:sp>
      <p:sp>
        <p:nvSpPr>
          <p:cNvPr id="17" name="TextBox 17"/>
          <p:cNvSpPr txBox="1"/>
          <p:nvPr/>
        </p:nvSpPr>
        <p:spPr>
          <a:xfrm>
            <a:off x="4497301" y="3199974"/>
            <a:ext cx="2832307"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Add your own pages</a:t>
            </a:r>
          </a:p>
        </p:txBody>
      </p:sp>
      <p:sp>
        <p:nvSpPr>
          <p:cNvPr id="18" name="TextBox 18"/>
          <p:cNvSpPr txBox="1"/>
          <p:nvPr/>
        </p:nvSpPr>
        <p:spPr>
          <a:xfrm>
            <a:off x="14372172" y="4081086"/>
            <a:ext cx="2835482" cy="173012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Easily display your latest recording if you film your services</a:t>
            </a:r>
          </a:p>
        </p:txBody>
      </p:sp>
      <p:sp>
        <p:nvSpPr>
          <p:cNvPr id="19" name="TextBox 19"/>
          <p:cNvSpPr txBox="1"/>
          <p:nvPr/>
        </p:nvSpPr>
        <p:spPr>
          <a:xfrm>
            <a:off x="7789983" y="3222977"/>
            <a:ext cx="2832307"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Customisable homepage</a:t>
            </a:r>
          </a:p>
        </p:txBody>
      </p:sp>
      <p:sp>
        <p:nvSpPr>
          <p:cNvPr id="20" name="TextBox 20"/>
          <p:cNvSpPr txBox="1"/>
          <p:nvPr/>
        </p:nvSpPr>
        <p:spPr>
          <a:xfrm>
            <a:off x="11079490" y="4462390"/>
            <a:ext cx="2835482" cy="2606386"/>
          </a:xfrm>
          <a:prstGeom prst="rect">
            <a:avLst/>
          </a:prstGeom>
        </p:spPr>
        <p:txBody>
          <a:bodyPr lIns="0" tIns="0" rIns="0" bIns="0" rtlCol="0" anchor="t">
            <a:spAutoFit/>
          </a:bodyPr>
          <a:lstStyle/>
          <a:p>
            <a:pPr marL="0" lvl="0" indent="0" algn="ctr">
              <a:lnSpc>
                <a:spcPts val="3511"/>
              </a:lnSpc>
            </a:pPr>
            <a:r>
              <a:rPr lang="en-US" sz="2340">
                <a:solidFill>
                  <a:srgbClr val="382E73"/>
                </a:solidFill>
                <a:latin typeface="Open Sans 2"/>
              </a:rPr>
              <a:t>List your content at benefice level and have it display on all your church sites as well as the benefice site</a:t>
            </a:r>
          </a:p>
        </p:txBody>
      </p:sp>
      <p:sp>
        <p:nvSpPr>
          <p:cNvPr id="21" name="TextBox 21"/>
          <p:cNvSpPr txBox="1"/>
          <p:nvPr/>
        </p:nvSpPr>
        <p:spPr>
          <a:xfrm>
            <a:off x="11082665" y="3199974"/>
            <a:ext cx="2832307"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Multi-church benefices</a:t>
            </a:r>
          </a:p>
        </p:txBody>
      </p:sp>
      <p:sp>
        <p:nvSpPr>
          <p:cNvPr id="22" name="TextBox 22"/>
          <p:cNvSpPr txBox="1"/>
          <p:nvPr/>
        </p:nvSpPr>
        <p:spPr>
          <a:xfrm>
            <a:off x="4494126" y="4464177"/>
            <a:ext cx="2835482" cy="129197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Add your own pages to highlight aspects of church life</a:t>
            </a:r>
          </a:p>
        </p:txBody>
      </p:sp>
      <p:sp>
        <p:nvSpPr>
          <p:cNvPr id="23" name="TextBox 23"/>
          <p:cNvSpPr txBox="1"/>
          <p:nvPr/>
        </p:nvSpPr>
        <p:spPr>
          <a:xfrm>
            <a:off x="14375347" y="3199974"/>
            <a:ext cx="2832307" cy="494347"/>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Embed video</a:t>
            </a:r>
          </a:p>
        </p:txBody>
      </p:sp>
      <p:sp>
        <p:nvSpPr>
          <p:cNvPr id="24" name="TextBox 24"/>
          <p:cNvSpPr txBox="1"/>
          <p:nvPr/>
        </p:nvSpPr>
        <p:spPr>
          <a:xfrm>
            <a:off x="1028700" y="492442"/>
            <a:ext cx="4492379" cy="1015365"/>
          </a:xfrm>
          <a:prstGeom prst="rect">
            <a:avLst/>
          </a:prstGeom>
        </p:spPr>
        <p:txBody>
          <a:bodyPr lIns="0" tIns="0" rIns="0" bIns="0" rtlCol="0" anchor="t">
            <a:spAutoFit/>
          </a:bodyPr>
          <a:lstStyle/>
          <a:p>
            <a:pPr marL="0" lvl="0" indent="0" algn="ctr">
              <a:lnSpc>
                <a:spcPts val="8190"/>
              </a:lnSpc>
            </a:pPr>
            <a:r>
              <a:rPr lang="en-US" sz="6300">
                <a:solidFill>
                  <a:srgbClr val="002060"/>
                </a:solidFill>
                <a:latin typeface="Cabin Bold"/>
              </a:rPr>
              <a:t>Key features</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AutoShape 3"/>
          <p:cNvSpPr/>
          <p:nvPr/>
        </p:nvSpPr>
        <p:spPr>
          <a:xfrm>
            <a:off x="0" y="2215560"/>
            <a:ext cx="18614473" cy="6154689"/>
          </a:xfrm>
          <a:prstGeom prst="rect">
            <a:avLst/>
          </a:prstGeom>
          <a:solidFill>
            <a:srgbClr val="F6F6F6"/>
          </a:solidFill>
        </p:spPr>
      </p:sp>
      <p:grpSp>
        <p:nvGrpSpPr>
          <p:cNvPr id="4" name="Group 4"/>
          <p:cNvGrpSpPr/>
          <p:nvPr/>
        </p:nvGrpSpPr>
        <p:grpSpPr>
          <a:xfrm>
            <a:off x="2320376" y="1916751"/>
            <a:ext cx="597618" cy="597618"/>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9B6CF"/>
            </a:solidFill>
          </p:spPr>
        </p:sp>
      </p:grpSp>
      <p:grpSp>
        <p:nvGrpSpPr>
          <p:cNvPr id="6" name="Group 6"/>
          <p:cNvGrpSpPr/>
          <p:nvPr/>
        </p:nvGrpSpPr>
        <p:grpSpPr>
          <a:xfrm>
            <a:off x="5613058" y="1916751"/>
            <a:ext cx="597618" cy="597618"/>
            <a:chOff x="0" y="0"/>
            <a:chExt cx="6350000" cy="6350000"/>
          </a:xfrm>
        </p:grpSpPr>
        <p:sp>
          <p:nvSpPr>
            <p:cNvPr id="7" name="Freeform 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3A1CA"/>
            </a:solidFill>
          </p:spPr>
        </p:sp>
      </p:grpSp>
      <p:grpSp>
        <p:nvGrpSpPr>
          <p:cNvPr id="8" name="Group 8"/>
          <p:cNvGrpSpPr/>
          <p:nvPr/>
        </p:nvGrpSpPr>
        <p:grpSpPr>
          <a:xfrm>
            <a:off x="8905740" y="1916751"/>
            <a:ext cx="597618" cy="597618"/>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85B1"/>
            </a:solidFill>
          </p:spPr>
        </p:sp>
      </p:grpSp>
      <p:grpSp>
        <p:nvGrpSpPr>
          <p:cNvPr id="10" name="Group 10"/>
          <p:cNvGrpSpPr/>
          <p:nvPr/>
        </p:nvGrpSpPr>
        <p:grpSpPr>
          <a:xfrm>
            <a:off x="12198422" y="1916751"/>
            <a:ext cx="597618" cy="597618"/>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669A9"/>
            </a:solidFill>
          </p:spPr>
        </p:sp>
      </p:grpSp>
      <p:grpSp>
        <p:nvGrpSpPr>
          <p:cNvPr id="12" name="Group 12"/>
          <p:cNvGrpSpPr/>
          <p:nvPr/>
        </p:nvGrpSpPr>
        <p:grpSpPr>
          <a:xfrm>
            <a:off x="15491104" y="1916751"/>
            <a:ext cx="597618" cy="597618"/>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382E73"/>
            </a:solidFill>
          </p:spPr>
        </p:sp>
      </p:grpSp>
      <p:sp>
        <p:nvSpPr>
          <p:cNvPr id="14" name="TextBox 14"/>
          <p:cNvSpPr txBox="1"/>
          <p:nvPr/>
        </p:nvSpPr>
        <p:spPr>
          <a:xfrm>
            <a:off x="7786808" y="4423082"/>
            <a:ext cx="2835482" cy="129197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Add an online giving button to your homepage </a:t>
            </a:r>
          </a:p>
        </p:txBody>
      </p:sp>
      <p:sp>
        <p:nvSpPr>
          <p:cNvPr id="15" name="TextBox 15"/>
          <p:cNvSpPr txBox="1"/>
          <p:nvPr/>
        </p:nvSpPr>
        <p:spPr>
          <a:xfrm>
            <a:off x="727541" y="3199974"/>
            <a:ext cx="3309385"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Church Development Tool</a:t>
            </a:r>
          </a:p>
        </p:txBody>
      </p:sp>
      <p:sp>
        <p:nvSpPr>
          <p:cNvPr id="16" name="TextBox 16"/>
          <p:cNvSpPr txBox="1"/>
          <p:nvPr/>
        </p:nvSpPr>
        <p:spPr>
          <a:xfrm>
            <a:off x="902635" y="4413557"/>
            <a:ext cx="2835482" cy="1301587"/>
          </a:xfrm>
          <a:prstGeom prst="rect">
            <a:avLst/>
          </a:prstGeom>
        </p:spPr>
        <p:txBody>
          <a:bodyPr lIns="0" tIns="0" rIns="0" bIns="0" rtlCol="0" anchor="t">
            <a:spAutoFit/>
          </a:bodyPr>
          <a:lstStyle/>
          <a:p>
            <a:pPr marL="0" lvl="0" indent="0" algn="ctr">
              <a:lnSpc>
                <a:spcPts val="3506"/>
              </a:lnSpc>
            </a:pPr>
            <a:r>
              <a:rPr lang="en-US" sz="2337">
                <a:solidFill>
                  <a:srgbClr val="382E73"/>
                </a:solidFill>
                <a:latin typeface="Open Sans 2"/>
              </a:rPr>
              <a:t>Simple tool to survey your congregation</a:t>
            </a:r>
          </a:p>
        </p:txBody>
      </p:sp>
      <p:sp>
        <p:nvSpPr>
          <p:cNvPr id="17" name="TextBox 17"/>
          <p:cNvSpPr txBox="1"/>
          <p:nvPr/>
        </p:nvSpPr>
        <p:spPr>
          <a:xfrm>
            <a:off x="4497301" y="3199974"/>
            <a:ext cx="2832307"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Life Events Diary</a:t>
            </a:r>
          </a:p>
        </p:txBody>
      </p:sp>
      <p:sp>
        <p:nvSpPr>
          <p:cNvPr id="18" name="TextBox 18"/>
          <p:cNvSpPr txBox="1"/>
          <p:nvPr/>
        </p:nvSpPr>
        <p:spPr>
          <a:xfrm>
            <a:off x="14372172" y="4423082"/>
            <a:ext cx="2835482" cy="304457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List your service attendance online, making it quicker to complete your Statistics for Mission form at the end of the year </a:t>
            </a:r>
          </a:p>
        </p:txBody>
      </p:sp>
      <p:sp>
        <p:nvSpPr>
          <p:cNvPr id="19" name="TextBox 19"/>
          <p:cNvSpPr txBox="1"/>
          <p:nvPr/>
        </p:nvSpPr>
        <p:spPr>
          <a:xfrm>
            <a:off x="7789983" y="3222977"/>
            <a:ext cx="2832307" cy="494347"/>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Online giving</a:t>
            </a:r>
          </a:p>
        </p:txBody>
      </p:sp>
      <p:sp>
        <p:nvSpPr>
          <p:cNvPr id="20" name="TextBox 20"/>
          <p:cNvSpPr txBox="1"/>
          <p:nvPr/>
        </p:nvSpPr>
        <p:spPr>
          <a:xfrm>
            <a:off x="11079490" y="4462390"/>
            <a:ext cx="2835482" cy="1730086"/>
          </a:xfrm>
          <a:prstGeom prst="rect">
            <a:avLst/>
          </a:prstGeom>
        </p:spPr>
        <p:txBody>
          <a:bodyPr lIns="0" tIns="0" rIns="0" bIns="0" rtlCol="0" anchor="t">
            <a:spAutoFit/>
          </a:bodyPr>
          <a:lstStyle/>
          <a:p>
            <a:pPr marL="0" lvl="0" indent="0" algn="ctr">
              <a:lnSpc>
                <a:spcPts val="3511"/>
              </a:lnSpc>
            </a:pPr>
            <a:r>
              <a:rPr lang="en-US" sz="2340">
                <a:solidFill>
                  <a:srgbClr val="382E73"/>
                </a:solidFill>
                <a:latin typeface="Open Sans 2"/>
              </a:rPr>
              <a:t>Add a Room Booking page to ease bookings admin </a:t>
            </a:r>
          </a:p>
        </p:txBody>
      </p:sp>
      <p:sp>
        <p:nvSpPr>
          <p:cNvPr id="21" name="TextBox 21"/>
          <p:cNvSpPr txBox="1"/>
          <p:nvPr/>
        </p:nvSpPr>
        <p:spPr>
          <a:xfrm>
            <a:off x="11082665" y="3199974"/>
            <a:ext cx="2832307" cy="989648"/>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Room booking page</a:t>
            </a:r>
          </a:p>
        </p:txBody>
      </p:sp>
      <p:sp>
        <p:nvSpPr>
          <p:cNvPr id="22" name="TextBox 22"/>
          <p:cNvSpPr txBox="1"/>
          <p:nvPr/>
        </p:nvSpPr>
        <p:spPr>
          <a:xfrm>
            <a:off x="4494126" y="4464177"/>
            <a:ext cx="2835482" cy="3044571"/>
          </a:xfrm>
          <a:prstGeom prst="rect">
            <a:avLst/>
          </a:prstGeom>
        </p:spPr>
        <p:txBody>
          <a:bodyPr lIns="0" tIns="0" rIns="0" bIns="0" rtlCol="0" anchor="t">
            <a:spAutoFit/>
          </a:bodyPr>
          <a:lstStyle/>
          <a:p>
            <a:pPr marL="0" lvl="0" indent="0" algn="ctr">
              <a:lnSpc>
                <a:spcPts val="3509"/>
              </a:lnSpc>
            </a:pPr>
            <a:r>
              <a:rPr lang="en-US" sz="2340">
                <a:solidFill>
                  <a:srgbClr val="382E73"/>
                </a:solidFill>
                <a:latin typeface="Open Sans 2"/>
              </a:rPr>
              <a:t>A quick and easy way to collect all the details from visitors enquiring about weddings, christenings &amp; funerals </a:t>
            </a:r>
          </a:p>
        </p:txBody>
      </p:sp>
      <p:sp>
        <p:nvSpPr>
          <p:cNvPr id="23" name="TextBox 23"/>
          <p:cNvSpPr txBox="1"/>
          <p:nvPr/>
        </p:nvSpPr>
        <p:spPr>
          <a:xfrm>
            <a:off x="14375347" y="3199974"/>
            <a:ext cx="2832307" cy="989581"/>
          </a:xfrm>
          <a:prstGeom prst="rect">
            <a:avLst/>
          </a:prstGeom>
        </p:spPr>
        <p:txBody>
          <a:bodyPr lIns="0" tIns="0" rIns="0" bIns="0" rtlCol="0" anchor="t">
            <a:spAutoFit/>
          </a:bodyPr>
          <a:lstStyle/>
          <a:p>
            <a:pPr marL="0" lvl="0" indent="0" algn="ctr">
              <a:lnSpc>
                <a:spcPts val="3937"/>
              </a:lnSpc>
            </a:pPr>
            <a:r>
              <a:rPr lang="en-US" sz="3150">
                <a:solidFill>
                  <a:srgbClr val="382E73"/>
                </a:solidFill>
                <a:latin typeface="Cabin Bold"/>
              </a:rPr>
              <a:t>Online Services Register</a:t>
            </a:r>
          </a:p>
        </p:txBody>
      </p:sp>
      <p:sp>
        <p:nvSpPr>
          <p:cNvPr id="24" name="TextBox 24"/>
          <p:cNvSpPr txBox="1"/>
          <p:nvPr/>
        </p:nvSpPr>
        <p:spPr>
          <a:xfrm>
            <a:off x="1028700" y="492442"/>
            <a:ext cx="5506170" cy="1015365"/>
          </a:xfrm>
          <a:prstGeom prst="rect">
            <a:avLst/>
          </a:prstGeom>
        </p:spPr>
        <p:txBody>
          <a:bodyPr lIns="0" tIns="0" rIns="0" bIns="0" rtlCol="0" anchor="t">
            <a:spAutoFit/>
          </a:bodyPr>
          <a:lstStyle/>
          <a:p>
            <a:pPr marL="0" lvl="0" indent="0" algn="ctr">
              <a:lnSpc>
                <a:spcPts val="8190"/>
              </a:lnSpc>
            </a:pPr>
            <a:r>
              <a:rPr lang="en-US" sz="6300">
                <a:solidFill>
                  <a:srgbClr val="002060"/>
                </a:solidFill>
                <a:latin typeface="Cabin Bold"/>
              </a:rPr>
              <a:t>Optional extras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825008" y="2586659"/>
            <a:ext cx="14637984" cy="1853648"/>
            <a:chOff x="0" y="0"/>
            <a:chExt cx="3855271" cy="488204"/>
          </a:xfrm>
        </p:grpSpPr>
        <p:sp>
          <p:nvSpPr>
            <p:cNvPr id="4" name="Freeform 4"/>
            <p:cNvSpPr/>
            <p:nvPr/>
          </p:nvSpPr>
          <p:spPr>
            <a:xfrm>
              <a:off x="0" y="0"/>
              <a:ext cx="3855271" cy="488204"/>
            </a:xfrm>
            <a:custGeom>
              <a:avLst/>
              <a:gdLst/>
              <a:ahLst/>
              <a:cxnLst/>
              <a:rect l="l" t="t" r="r" b="b"/>
              <a:pathLst>
                <a:path w="3855271" h="488204">
                  <a:moveTo>
                    <a:pt x="0" y="0"/>
                  </a:moveTo>
                  <a:lnTo>
                    <a:pt x="3855271" y="0"/>
                  </a:lnTo>
                  <a:lnTo>
                    <a:pt x="3855271" y="488204"/>
                  </a:lnTo>
                  <a:lnTo>
                    <a:pt x="0" y="488204"/>
                  </a:lnTo>
                  <a:close/>
                </a:path>
              </a:pathLst>
            </a:custGeom>
            <a:solidFill>
              <a:srgbClr val="FFFFFF"/>
            </a:solidFill>
            <a:ln w="76200" cap="sq">
              <a:solidFill>
                <a:srgbClr val="9F85B1"/>
              </a:solidFill>
              <a:prstDash val="solid"/>
              <a:miter/>
            </a:ln>
          </p:spPr>
        </p:sp>
        <p:sp>
          <p:nvSpPr>
            <p:cNvPr id="5" name="TextBox 5"/>
            <p:cNvSpPr txBox="1"/>
            <p:nvPr/>
          </p:nvSpPr>
          <p:spPr>
            <a:xfrm>
              <a:off x="0" y="-38100"/>
              <a:ext cx="3855271" cy="526304"/>
            </a:xfrm>
            <a:prstGeom prst="rect">
              <a:avLst/>
            </a:prstGeom>
          </p:spPr>
          <p:txBody>
            <a:bodyPr lIns="50800" tIns="50800" rIns="50800" bIns="50800" rtlCol="0" anchor="ctr"/>
            <a:lstStyle/>
            <a:p>
              <a:pPr algn="ctr">
                <a:lnSpc>
                  <a:spcPts val="2799"/>
                </a:lnSpc>
              </a:pPr>
              <a:endParaRPr/>
            </a:p>
          </p:txBody>
        </p:sp>
      </p:grpSp>
      <p:sp>
        <p:nvSpPr>
          <p:cNvPr id="6" name="TextBox 6"/>
          <p:cNvSpPr txBox="1"/>
          <p:nvPr/>
        </p:nvSpPr>
        <p:spPr>
          <a:xfrm>
            <a:off x="2204697" y="2999133"/>
            <a:ext cx="13878607" cy="1028568"/>
          </a:xfrm>
          <a:prstGeom prst="rect">
            <a:avLst/>
          </a:prstGeom>
        </p:spPr>
        <p:txBody>
          <a:bodyPr lIns="0" tIns="0" rIns="0" bIns="0" rtlCol="0" anchor="t">
            <a:spAutoFit/>
          </a:bodyPr>
          <a:lstStyle/>
          <a:p>
            <a:pPr>
              <a:lnSpc>
                <a:spcPts val="4063"/>
              </a:lnSpc>
            </a:pPr>
            <a:r>
              <a:rPr lang="en-US" sz="3386">
                <a:solidFill>
                  <a:srgbClr val="02006C"/>
                </a:solidFill>
                <a:latin typeface="Cabin Bold"/>
              </a:rPr>
              <a:t>For many churches, AChurchNearYou.com offers</a:t>
            </a:r>
            <a:r>
              <a:rPr lang="en-US" sz="3386">
                <a:solidFill>
                  <a:srgbClr val="FFFFFF"/>
                </a:solidFill>
                <a:latin typeface="Cabin Bold"/>
              </a:rPr>
              <a:t> </a:t>
            </a:r>
            <a:r>
              <a:rPr lang="en-US" sz="3386">
                <a:solidFill>
                  <a:srgbClr val="E99E68"/>
                </a:solidFill>
                <a:latin typeface="Cabin Bold"/>
              </a:rPr>
              <a:t>everything they need</a:t>
            </a:r>
            <a:r>
              <a:rPr lang="en-US" sz="3386">
                <a:solidFill>
                  <a:srgbClr val="FFFFFF"/>
                </a:solidFill>
                <a:latin typeface="Cabin Bold"/>
              </a:rPr>
              <a:t>,  </a:t>
            </a:r>
            <a:r>
              <a:rPr lang="en-US" sz="3386">
                <a:solidFill>
                  <a:srgbClr val="282B7E"/>
                </a:solidFill>
                <a:latin typeface="Cabin Bold"/>
              </a:rPr>
              <a:t>with</a:t>
            </a:r>
            <a:r>
              <a:rPr lang="en-US" sz="3386">
                <a:solidFill>
                  <a:srgbClr val="FFFFFF"/>
                </a:solidFill>
                <a:latin typeface="Cabin Bold"/>
              </a:rPr>
              <a:t> </a:t>
            </a:r>
            <a:r>
              <a:rPr lang="en-US" sz="3386">
                <a:solidFill>
                  <a:srgbClr val="E99E68"/>
                </a:solidFill>
                <a:latin typeface="Cabin Bold"/>
              </a:rPr>
              <a:t>zero cost</a:t>
            </a:r>
            <a:r>
              <a:rPr lang="en-US" sz="3386">
                <a:solidFill>
                  <a:srgbClr val="FFFFFF"/>
                </a:solidFill>
                <a:latin typeface="Cabin Bold"/>
              </a:rPr>
              <a:t>,</a:t>
            </a:r>
            <a:r>
              <a:rPr lang="en-US" sz="3386">
                <a:solidFill>
                  <a:srgbClr val="282B7E"/>
                </a:solidFill>
                <a:latin typeface="Cabin Bold"/>
              </a:rPr>
              <a:t>making it the best choice of website for them.  </a:t>
            </a:r>
          </a:p>
        </p:txBody>
      </p:sp>
      <p:sp>
        <p:nvSpPr>
          <p:cNvPr id="7" name="TextBox 7"/>
          <p:cNvSpPr txBox="1"/>
          <p:nvPr/>
        </p:nvSpPr>
        <p:spPr>
          <a:xfrm>
            <a:off x="1028700" y="971550"/>
            <a:ext cx="13298449" cy="1015365"/>
          </a:xfrm>
          <a:prstGeom prst="rect">
            <a:avLst/>
          </a:prstGeom>
        </p:spPr>
        <p:txBody>
          <a:bodyPr lIns="0" tIns="0" rIns="0" bIns="0" rtlCol="0" anchor="t">
            <a:spAutoFit/>
          </a:bodyPr>
          <a:lstStyle/>
          <a:p>
            <a:pPr marL="0" lvl="0" indent="0" algn="ctr">
              <a:lnSpc>
                <a:spcPts val="8190"/>
              </a:lnSpc>
            </a:pPr>
            <a:r>
              <a:rPr lang="en-US" sz="6300">
                <a:solidFill>
                  <a:srgbClr val="002060"/>
                </a:solidFill>
                <a:latin typeface="Cabin Bold"/>
              </a:rPr>
              <a:t>Is AChurchNearYou.com right for me?</a:t>
            </a:r>
          </a:p>
        </p:txBody>
      </p:sp>
      <p:sp>
        <p:nvSpPr>
          <p:cNvPr id="8" name="TextBox 8"/>
          <p:cNvSpPr txBox="1"/>
          <p:nvPr/>
        </p:nvSpPr>
        <p:spPr>
          <a:xfrm>
            <a:off x="1028700" y="4774999"/>
            <a:ext cx="16230600" cy="3953125"/>
          </a:xfrm>
          <a:prstGeom prst="rect">
            <a:avLst/>
          </a:prstGeom>
        </p:spPr>
        <p:txBody>
          <a:bodyPr lIns="0" tIns="0" rIns="0" bIns="0" rtlCol="0" anchor="t">
            <a:spAutoFit/>
          </a:bodyPr>
          <a:lstStyle/>
          <a:p>
            <a:pPr marL="690882" lvl="1" indent="-345441" algn="l">
              <a:lnSpc>
                <a:spcPts val="3456"/>
              </a:lnSpc>
              <a:buFont typeface="Arial"/>
              <a:buChar char="•"/>
            </a:pPr>
            <a:r>
              <a:rPr lang="en-US" sz="3200" u="none" strike="noStrike">
                <a:solidFill>
                  <a:srgbClr val="382E73"/>
                </a:solidFill>
                <a:latin typeface="Cabin"/>
              </a:rPr>
              <a:t>Some churches with staff and a budget to run a separate website prefer to do so with other website providers, rather than using AChurchNearYou.com as their main website. </a:t>
            </a:r>
          </a:p>
          <a:p>
            <a:pPr algn="l">
              <a:lnSpc>
                <a:spcPts val="3456"/>
              </a:lnSpc>
            </a:pPr>
            <a:endParaRPr lang="en-US" sz="3200" u="none" strike="noStrike">
              <a:solidFill>
                <a:srgbClr val="382E73"/>
              </a:solidFill>
              <a:latin typeface="Cabin"/>
            </a:endParaRPr>
          </a:p>
          <a:p>
            <a:pPr marL="690882" lvl="1" indent="-345441" algn="l">
              <a:lnSpc>
                <a:spcPts val="3456"/>
              </a:lnSpc>
              <a:buFont typeface="Arial"/>
              <a:buChar char="•"/>
            </a:pPr>
            <a:r>
              <a:rPr lang="en-US" sz="3200" u="none" strike="noStrike">
                <a:solidFill>
                  <a:srgbClr val="382E73"/>
                </a:solidFill>
                <a:latin typeface="Cabin"/>
              </a:rPr>
              <a:t>These churches can add just their basic information on AChurchNearYou.com, including providing a contact email address and a link to their main website.​ </a:t>
            </a:r>
          </a:p>
          <a:p>
            <a:pPr algn="l">
              <a:lnSpc>
                <a:spcPts val="3456"/>
              </a:lnSpc>
            </a:pPr>
            <a:endParaRPr lang="en-US" sz="3200" u="none" strike="noStrike">
              <a:solidFill>
                <a:srgbClr val="382E73"/>
              </a:solidFill>
              <a:latin typeface="Cabin"/>
            </a:endParaRPr>
          </a:p>
          <a:p>
            <a:pPr marL="690882" lvl="1" indent="-345441" algn="l">
              <a:lnSpc>
                <a:spcPts val="3456"/>
              </a:lnSpc>
              <a:buFont typeface="Arial"/>
              <a:buChar char="•"/>
            </a:pPr>
            <a:r>
              <a:rPr lang="en-US" sz="3200" u="none" strike="noStrike">
                <a:solidFill>
                  <a:srgbClr val="382E73"/>
                </a:solidFill>
                <a:latin typeface="Cabin"/>
                <a:ea typeface="Cabin"/>
              </a:rPr>
              <a:t>We recommend logging in twice a year to list your Easter and Christmas events, to make sure you don't miss out on getting noticed by the boosted visit﻿or numbers that come to find a church on AChurchNearYou.com at these times of year.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877252" y="4246493"/>
            <a:ext cx="16533495" cy="4378321"/>
          </a:xfrm>
          <a:prstGeom prst="rect">
            <a:avLst/>
          </a:prstGeom>
        </p:spPr>
        <p:txBody>
          <a:bodyPr lIns="0" tIns="0" rIns="0" bIns="0" rtlCol="0" anchor="t">
            <a:spAutoFit/>
          </a:bodyPr>
          <a:lstStyle/>
          <a:p>
            <a:pPr algn="l">
              <a:lnSpc>
                <a:spcPts val="3888"/>
              </a:lnSpc>
            </a:pPr>
            <a:r>
              <a:rPr lang="en-US" sz="3600">
                <a:solidFill>
                  <a:srgbClr val="382E73"/>
                </a:solidFill>
                <a:latin typeface="Cabin"/>
              </a:rPr>
              <a:t>To customise the address, you can: </a:t>
            </a:r>
          </a:p>
          <a:p>
            <a:pPr marL="651053" lvl="1" indent="-325526" algn="l">
              <a:lnSpc>
                <a:spcPts val="3888"/>
              </a:lnSpc>
              <a:buFont typeface="Arial"/>
              <a:buChar char="•"/>
            </a:pPr>
            <a:r>
              <a:rPr lang="en-US" sz="3600">
                <a:solidFill>
                  <a:srgbClr val="382E73"/>
                </a:solidFill>
                <a:latin typeface="Cabin Bold"/>
              </a:rPr>
              <a:t>Contact us </a:t>
            </a:r>
            <a:r>
              <a:rPr lang="en-US" sz="3600">
                <a:solidFill>
                  <a:srgbClr val="382E73"/>
                </a:solidFill>
                <a:latin typeface="Cabin"/>
              </a:rPr>
              <a:t>and ask for an alternative URL with your church name in it, this will be in the format </a:t>
            </a:r>
            <a:r>
              <a:rPr lang="en-US" sz="3600">
                <a:solidFill>
                  <a:srgbClr val="382E73"/>
                </a:solidFill>
                <a:latin typeface="Cabin Bold"/>
              </a:rPr>
              <a:t>achurchnearyou.com/all-saints-millington.</a:t>
            </a:r>
          </a:p>
          <a:p>
            <a:pPr algn="l">
              <a:lnSpc>
                <a:spcPts val="3888"/>
              </a:lnSpc>
            </a:pPr>
            <a:endParaRPr lang="en-US" sz="3600">
              <a:solidFill>
                <a:srgbClr val="382E73"/>
              </a:solidFill>
              <a:latin typeface="Cabin Bold"/>
            </a:endParaRPr>
          </a:p>
          <a:p>
            <a:pPr marL="651053" lvl="1" indent="-325526" algn="l">
              <a:lnSpc>
                <a:spcPts val="3888"/>
              </a:lnSpc>
              <a:buFont typeface="Arial"/>
              <a:buChar char="•"/>
            </a:pPr>
            <a:r>
              <a:rPr lang="en-US" sz="3600">
                <a:solidFill>
                  <a:srgbClr val="382E73"/>
                </a:solidFill>
                <a:latin typeface="Cabin Bold"/>
              </a:rPr>
              <a:t>Purchase a new custom URL,</a:t>
            </a:r>
            <a:r>
              <a:rPr lang="en-US" sz="3600">
                <a:solidFill>
                  <a:srgbClr val="382E73"/>
                </a:solidFill>
                <a:latin typeface="Cabin"/>
              </a:rPr>
              <a:t> for example, ‘allsaintschurchmillington.org’ from any domain name provider, and set it to forward to your AChurchNearYou.com URL. </a:t>
            </a:r>
          </a:p>
          <a:p>
            <a:pPr algn="l">
              <a:lnSpc>
                <a:spcPts val="3888"/>
              </a:lnSpc>
            </a:pPr>
            <a:endParaRPr lang="en-US" sz="3600">
              <a:solidFill>
                <a:srgbClr val="382E73"/>
              </a:solidFill>
              <a:latin typeface="Cabin"/>
            </a:endParaRPr>
          </a:p>
          <a:p>
            <a:pPr marL="651510" lvl="1" indent="-325755" algn="l">
              <a:lnSpc>
                <a:spcPts val="3888"/>
              </a:lnSpc>
              <a:buFont typeface="Arial"/>
              <a:buChar char="•"/>
            </a:pPr>
            <a:r>
              <a:rPr lang="en-US" sz="3600">
                <a:solidFill>
                  <a:srgbClr val="382E73"/>
                </a:solidFill>
                <a:latin typeface="Cabin"/>
              </a:rPr>
              <a:t>If you already have custom URL for a separate website, but want to move to AChurchNearYou.com, you can </a:t>
            </a:r>
            <a:r>
              <a:rPr lang="en-US" sz="3600">
                <a:solidFill>
                  <a:srgbClr val="382E73"/>
                </a:solidFill>
                <a:latin typeface="Cabin Bold"/>
              </a:rPr>
              <a:t>redirect</a:t>
            </a:r>
            <a:r>
              <a:rPr lang="en-US" sz="3600">
                <a:solidFill>
                  <a:srgbClr val="382E73"/>
                </a:solidFill>
                <a:latin typeface="Cabin"/>
              </a:rPr>
              <a:t> it to your AChurchNearYou.com URL. </a:t>
            </a:r>
          </a:p>
        </p:txBody>
      </p:sp>
      <p:sp>
        <p:nvSpPr>
          <p:cNvPr id="4" name="TextBox 4"/>
          <p:cNvSpPr txBox="1"/>
          <p:nvPr/>
        </p:nvSpPr>
        <p:spPr>
          <a:xfrm>
            <a:off x="1028700" y="971550"/>
            <a:ext cx="14789318" cy="1015365"/>
          </a:xfrm>
          <a:prstGeom prst="rect">
            <a:avLst/>
          </a:prstGeom>
        </p:spPr>
        <p:txBody>
          <a:bodyPr lIns="0" tIns="0" rIns="0" bIns="0" rtlCol="0" anchor="t">
            <a:spAutoFit/>
          </a:bodyPr>
          <a:lstStyle/>
          <a:p>
            <a:pPr marL="0" lvl="0" indent="0" algn="ctr">
              <a:lnSpc>
                <a:spcPts val="8190"/>
              </a:lnSpc>
            </a:pPr>
            <a:r>
              <a:rPr lang="en-US" sz="6300">
                <a:solidFill>
                  <a:srgbClr val="002060"/>
                </a:solidFill>
                <a:latin typeface="Cabin Bold"/>
              </a:rPr>
              <a:t>What will my website address (or URL) be?</a:t>
            </a:r>
          </a:p>
        </p:txBody>
      </p:sp>
      <p:grpSp>
        <p:nvGrpSpPr>
          <p:cNvPr id="5" name="Group 5"/>
          <p:cNvGrpSpPr/>
          <p:nvPr/>
        </p:nvGrpSpPr>
        <p:grpSpPr>
          <a:xfrm>
            <a:off x="1825008" y="2454965"/>
            <a:ext cx="14637984" cy="1277178"/>
            <a:chOff x="0" y="0"/>
            <a:chExt cx="3855271" cy="336376"/>
          </a:xfrm>
        </p:grpSpPr>
        <p:sp>
          <p:nvSpPr>
            <p:cNvPr id="6" name="Freeform 6"/>
            <p:cNvSpPr/>
            <p:nvPr/>
          </p:nvSpPr>
          <p:spPr>
            <a:xfrm>
              <a:off x="0" y="0"/>
              <a:ext cx="3855271" cy="336376"/>
            </a:xfrm>
            <a:custGeom>
              <a:avLst/>
              <a:gdLst/>
              <a:ahLst/>
              <a:cxnLst/>
              <a:rect l="l" t="t" r="r" b="b"/>
              <a:pathLst>
                <a:path w="3855271" h="336376">
                  <a:moveTo>
                    <a:pt x="0" y="0"/>
                  </a:moveTo>
                  <a:lnTo>
                    <a:pt x="3855271" y="0"/>
                  </a:lnTo>
                  <a:lnTo>
                    <a:pt x="3855271" y="336376"/>
                  </a:lnTo>
                  <a:lnTo>
                    <a:pt x="0" y="336376"/>
                  </a:lnTo>
                  <a:close/>
                </a:path>
              </a:pathLst>
            </a:custGeom>
            <a:solidFill>
              <a:srgbClr val="FFFFFF"/>
            </a:solidFill>
            <a:ln w="57150" cap="sq">
              <a:solidFill>
                <a:srgbClr val="9F85B1"/>
              </a:solidFill>
              <a:prstDash val="solid"/>
              <a:miter/>
            </a:ln>
          </p:spPr>
        </p:sp>
        <p:sp>
          <p:nvSpPr>
            <p:cNvPr id="7" name="TextBox 7"/>
            <p:cNvSpPr txBox="1"/>
            <p:nvPr/>
          </p:nvSpPr>
          <p:spPr>
            <a:xfrm>
              <a:off x="0" y="-38100"/>
              <a:ext cx="3855271" cy="374476"/>
            </a:xfrm>
            <a:prstGeom prst="rect">
              <a:avLst/>
            </a:prstGeom>
          </p:spPr>
          <p:txBody>
            <a:bodyPr lIns="50800" tIns="50800" rIns="50800" bIns="50800" rtlCol="0" anchor="ctr"/>
            <a:lstStyle/>
            <a:p>
              <a:pPr algn="ctr">
                <a:lnSpc>
                  <a:spcPts val="2799"/>
                </a:lnSpc>
              </a:pPr>
              <a:endParaRPr/>
            </a:p>
          </p:txBody>
        </p:sp>
      </p:grpSp>
      <p:sp>
        <p:nvSpPr>
          <p:cNvPr id="8" name="TextBox 8"/>
          <p:cNvSpPr txBox="1"/>
          <p:nvPr/>
        </p:nvSpPr>
        <p:spPr>
          <a:xfrm>
            <a:off x="2204697" y="2836379"/>
            <a:ext cx="13878607" cy="514350"/>
          </a:xfrm>
          <a:prstGeom prst="rect">
            <a:avLst/>
          </a:prstGeom>
        </p:spPr>
        <p:txBody>
          <a:bodyPr lIns="0" tIns="0" rIns="0" bIns="0" rtlCol="0" anchor="t">
            <a:spAutoFit/>
          </a:bodyPr>
          <a:lstStyle/>
          <a:p>
            <a:pPr>
              <a:lnSpc>
                <a:spcPts val="4063"/>
              </a:lnSpc>
            </a:pPr>
            <a:r>
              <a:rPr lang="en-US" sz="3386">
                <a:solidFill>
                  <a:srgbClr val="282B7E"/>
                </a:solidFill>
                <a:latin typeface="Cabin Bold"/>
              </a:rPr>
              <a:t>The </a:t>
            </a:r>
            <a:r>
              <a:rPr lang="en-US" sz="3386">
                <a:solidFill>
                  <a:srgbClr val="E99E68"/>
                </a:solidFill>
                <a:latin typeface="Cabin Bold"/>
              </a:rPr>
              <a:t>default URL</a:t>
            </a:r>
            <a:r>
              <a:rPr lang="en-US" sz="3386">
                <a:solidFill>
                  <a:srgbClr val="FFFFFF"/>
                </a:solidFill>
                <a:latin typeface="Cabin Bold"/>
              </a:rPr>
              <a:t> </a:t>
            </a:r>
            <a:r>
              <a:rPr lang="en-US" sz="3386">
                <a:solidFill>
                  <a:srgbClr val="282B7E"/>
                </a:solidFill>
                <a:latin typeface="Cabin Bold"/>
              </a:rPr>
              <a:t>will be something like achurchnearyou.com/church/12345</a:t>
            </a:r>
            <a:r>
              <a:rPr lang="en-US" sz="3386">
                <a:solidFill>
                  <a:srgbClr val="FFFFFF"/>
                </a:solidFill>
                <a:latin typeface="Cabin Bold"/>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5622451" y="3303903"/>
            <a:ext cx="7043098" cy="1314450"/>
          </a:xfrm>
          <a:prstGeom prst="rect">
            <a:avLst/>
          </a:prstGeom>
        </p:spPr>
        <p:txBody>
          <a:bodyPr lIns="0" tIns="0" rIns="0" bIns="0" rtlCol="0" anchor="t">
            <a:spAutoFit/>
          </a:bodyPr>
          <a:lstStyle/>
          <a:p>
            <a:pPr algn="ctr">
              <a:lnSpc>
                <a:spcPts val="10320"/>
              </a:lnSpc>
            </a:pPr>
            <a:r>
              <a:rPr lang="en-US" sz="8600">
                <a:solidFill>
                  <a:srgbClr val="382E73"/>
                </a:solidFill>
                <a:latin typeface="Cabin Bold"/>
              </a:rPr>
              <a:t>Getting started</a:t>
            </a:r>
          </a:p>
        </p:txBody>
      </p:sp>
      <p:grpSp>
        <p:nvGrpSpPr>
          <p:cNvPr id="10" name="Group 10"/>
          <p:cNvGrpSpPr/>
          <p:nvPr/>
        </p:nvGrpSpPr>
        <p:grpSpPr>
          <a:xfrm>
            <a:off x="5332885" y="3078157"/>
            <a:ext cx="7622229" cy="1775466"/>
            <a:chOff x="0" y="0"/>
            <a:chExt cx="10162972" cy="2367288"/>
          </a:xfrm>
        </p:grpSpPr>
        <p:sp>
          <p:nvSpPr>
            <p:cNvPr id="11" name="Freeform 11"/>
            <p:cNvSpPr/>
            <p:nvPr/>
          </p:nvSpPr>
          <p:spPr>
            <a:xfrm>
              <a:off x="0" y="1595112"/>
              <a:ext cx="772175" cy="772175"/>
            </a:xfrm>
            <a:custGeom>
              <a:avLst/>
              <a:gdLst/>
              <a:ahLst/>
              <a:cxnLst/>
              <a:rect l="l" t="t" r="r" b="b"/>
              <a:pathLst>
                <a:path w="772175" h="772175">
                  <a:moveTo>
                    <a:pt x="0" y="0"/>
                  </a:moveTo>
                  <a:lnTo>
                    <a:pt x="772175" y="0"/>
                  </a:lnTo>
                  <a:lnTo>
                    <a:pt x="772175" y="772176"/>
                  </a:lnTo>
                  <a:lnTo>
                    <a:pt x="0" y="7721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flipH="1" flipV="1">
              <a:off x="9390797" y="0"/>
              <a:ext cx="772175" cy="772175"/>
            </a:xfrm>
            <a:custGeom>
              <a:avLst/>
              <a:gdLst/>
              <a:ahLst/>
              <a:cxnLst/>
              <a:rect l="l" t="t" r="r" b="b"/>
              <a:pathLst>
                <a:path w="772175" h="772175">
                  <a:moveTo>
                    <a:pt x="772175" y="772175"/>
                  </a:moveTo>
                  <a:lnTo>
                    <a:pt x="0" y="772175"/>
                  </a:lnTo>
                  <a:lnTo>
                    <a:pt x="0" y="0"/>
                  </a:lnTo>
                  <a:lnTo>
                    <a:pt x="772175" y="0"/>
                  </a:lnTo>
                  <a:lnTo>
                    <a:pt x="772175" y="772175"/>
                  </a:lnTo>
                  <a:close/>
                </a:path>
              </a:pathLst>
            </a:custGeom>
            <a:blipFill>
              <a:blip r:embed="rId3">
                <a:extLst>
                  <a:ext uri="{96DAC541-7B7A-43D3-8B79-37D633B846F1}">
                    <asvg:svgBlip xmlns:asvg="http://schemas.microsoft.com/office/drawing/2016/SVG/main" r:embed="rId4"/>
                  </a:ext>
                </a:extLst>
              </a:blip>
              <a:stretch>
                <a:fillRect/>
              </a:stretch>
            </a:blipFill>
          </p:spPr>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713165" y="3949011"/>
            <a:ext cx="14803952" cy="2324100"/>
          </a:xfrm>
          <a:prstGeom prst="rect">
            <a:avLst/>
          </a:prstGeom>
        </p:spPr>
        <p:txBody>
          <a:bodyPr lIns="0" tIns="0" rIns="0" bIns="0" rtlCol="0" anchor="t">
            <a:spAutoFit/>
          </a:bodyPr>
          <a:lstStyle/>
          <a:p>
            <a:pPr algn="ctr">
              <a:lnSpc>
                <a:spcPts val="4614"/>
              </a:lnSpc>
            </a:pPr>
            <a:r>
              <a:rPr lang="en-US" sz="3845">
                <a:solidFill>
                  <a:srgbClr val="382E73"/>
                </a:solidFill>
                <a:latin typeface="Cabin Bold"/>
                <a:cs typeface="Cabin Bold"/>
              </a:rPr>
              <a:t>“This Sunday one of the Church Wardens came up to me after the service and said that she had had an email from ACNY from a lady asking where the service was in the benefice. She had replied immediately and lo! the lady was in Church with us!” </a:t>
            </a:r>
          </a:p>
        </p:txBody>
      </p:sp>
      <p:sp>
        <p:nvSpPr>
          <p:cNvPr id="4" name="Freeform 4"/>
          <p:cNvSpPr/>
          <p:nvPr/>
        </p:nvSpPr>
        <p:spPr>
          <a:xfrm>
            <a:off x="1850884" y="5905135"/>
            <a:ext cx="501326" cy="501326"/>
          </a:xfrm>
          <a:custGeom>
            <a:avLst/>
            <a:gdLst/>
            <a:ahLst/>
            <a:cxnLst/>
            <a:rect l="l" t="t" r="r" b="b"/>
            <a:pathLst>
              <a:path w="501326" h="501326">
                <a:moveTo>
                  <a:pt x="0" y="0"/>
                </a:moveTo>
                <a:lnTo>
                  <a:pt x="501327" y="0"/>
                </a:lnTo>
                <a:lnTo>
                  <a:pt x="501327" y="501326"/>
                </a:lnTo>
                <a:lnTo>
                  <a:pt x="0" y="501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16111041" y="3672786"/>
            <a:ext cx="501326" cy="501326"/>
          </a:xfrm>
          <a:custGeom>
            <a:avLst/>
            <a:gdLst/>
            <a:ahLst/>
            <a:cxnLst/>
            <a:rect l="l" t="t" r="r" b="b"/>
            <a:pathLst>
              <a:path w="501326" h="501326">
                <a:moveTo>
                  <a:pt x="501326" y="501327"/>
                </a:moveTo>
                <a:lnTo>
                  <a:pt x="0" y="501327"/>
                </a:lnTo>
                <a:lnTo>
                  <a:pt x="0" y="0"/>
                </a:lnTo>
                <a:lnTo>
                  <a:pt x="501326" y="0"/>
                </a:lnTo>
                <a:lnTo>
                  <a:pt x="501326" y="501327"/>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623495" y="2269941"/>
            <a:ext cx="1833386" cy="1833386"/>
          </a:xfrm>
          <a:custGeom>
            <a:avLst/>
            <a:gdLst/>
            <a:ahLst/>
            <a:cxnLst/>
            <a:rect l="l" t="t" r="r" b="b"/>
            <a:pathLst>
              <a:path w="1833386" h="1833386">
                <a:moveTo>
                  <a:pt x="0" y="0"/>
                </a:moveTo>
                <a:lnTo>
                  <a:pt x="1833386" y="0"/>
                </a:lnTo>
                <a:lnTo>
                  <a:pt x="1833386" y="1833386"/>
                </a:lnTo>
                <a:lnTo>
                  <a:pt x="0" y="18333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118012" y="2764458"/>
            <a:ext cx="844353" cy="844353"/>
          </a:xfrm>
          <a:custGeom>
            <a:avLst/>
            <a:gdLst/>
            <a:ahLst/>
            <a:cxnLst/>
            <a:rect l="l" t="t" r="r" b="b"/>
            <a:pathLst>
              <a:path w="844353" h="844353">
                <a:moveTo>
                  <a:pt x="0" y="0"/>
                </a:moveTo>
                <a:lnTo>
                  <a:pt x="844353" y="0"/>
                </a:lnTo>
                <a:lnTo>
                  <a:pt x="844353" y="844353"/>
                </a:lnTo>
                <a:lnTo>
                  <a:pt x="0" y="8443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026036" y="2269941"/>
            <a:ext cx="1833386" cy="1833386"/>
          </a:xfrm>
          <a:custGeom>
            <a:avLst/>
            <a:gdLst/>
            <a:ahLst/>
            <a:cxnLst/>
            <a:rect l="l" t="t" r="r" b="b"/>
            <a:pathLst>
              <a:path w="1833386" h="1833386">
                <a:moveTo>
                  <a:pt x="0" y="0"/>
                </a:moveTo>
                <a:lnTo>
                  <a:pt x="1833386" y="0"/>
                </a:lnTo>
                <a:lnTo>
                  <a:pt x="1833386" y="1833386"/>
                </a:lnTo>
                <a:lnTo>
                  <a:pt x="0" y="18333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6440492" y="2684397"/>
            <a:ext cx="1004474" cy="1004474"/>
          </a:xfrm>
          <a:custGeom>
            <a:avLst/>
            <a:gdLst/>
            <a:ahLst/>
            <a:cxnLst/>
            <a:rect l="l" t="t" r="r" b="b"/>
            <a:pathLst>
              <a:path w="1004474" h="1004474">
                <a:moveTo>
                  <a:pt x="0" y="0"/>
                </a:moveTo>
                <a:lnTo>
                  <a:pt x="1004474" y="0"/>
                </a:lnTo>
                <a:lnTo>
                  <a:pt x="1004474" y="1004474"/>
                </a:lnTo>
                <a:lnTo>
                  <a:pt x="0" y="10044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14831119" y="2269941"/>
            <a:ext cx="1833386" cy="1833386"/>
          </a:xfrm>
          <a:custGeom>
            <a:avLst/>
            <a:gdLst/>
            <a:ahLst/>
            <a:cxnLst/>
            <a:rect l="l" t="t" r="r" b="b"/>
            <a:pathLst>
              <a:path w="1833386" h="1833386">
                <a:moveTo>
                  <a:pt x="0" y="0"/>
                </a:moveTo>
                <a:lnTo>
                  <a:pt x="1833386" y="0"/>
                </a:lnTo>
                <a:lnTo>
                  <a:pt x="1833386" y="1833386"/>
                </a:lnTo>
                <a:lnTo>
                  <a:pt x="0" y="183338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a:off x="10428578" y="2269941"/>
            <a:ext cx="1833386" cy="1833386"/>
          </a:xfrm>
          <a:custGeom>
            <a:avLst/>
            <a:gdLst/>
            <a:ahLst/>
            <a:cxnLst/>
            <a:rect l="l" t="t" r="r" b="b"/>
            <a:pathLst>
              <a:path w="1833386" h="1833386">
                <a:moveTo>
                  <a:pt x="0" y="0"/>
                </a:moveTo>
                <a:lnTo>
                  <a:pt x="1833386" y="0"/>
                </a:lnTo>
                <a:lnTo>
                  <a:pt x="1833386" y="1833386"/>
                </a:lnTo>
                <a:lnTo>
                  <a:pt x="0" y="18333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Freeform 9"/>
          <p:cNvSpPr/>
          <p:nvPr/>
        </p:nvSpPr>
        <p:spPr>
          <a:xfrm>
            <a:off x="10853823" y="2684397"/>
            <a:ext cx="982896" cy="1017227"/>
          </a:xfrm>
          <a:custGeom>
            <a:avLst/>
            <a:gdLst/>
            <a:ahLst/>
            <a:cxnLst/>
            <a:rect l="l" t="t" r="r" b="b"/>
            <a:pathLst>
              <a:path w="982896" h="1017227">
                <a:moveTo>
                  <a:pt x="0" y="0"/>
                </a:moveTo>
                <a:lnTo>
                  <a:pt x="982896" y="0"/>
                </a:lnTo>
                <a:lnTo>
                  <a:pt x="982896" y="1017228"/>
                </a:lnTo>
                <a:lnTo>
                  <a:pt x="0" y="101722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0" name="Freeform 10"/>
          <p:cNvSpPr/>
          <p:nvPr/>
        </p:nvSpPr>
        <p:spPr>
          <a:xfrm>
            <a:off x="15378546" y="2580382"/>
            <a:ext cx="738531" cy="1108489"/>
          </a:xfrm>
          <a:custGeom>
            <a:avLst/>
            <a:gdLst/>
            <a:ahLst/>
            <a:cxnLst/>
            <a:rect l="l" t="t" r="r" b="b"/>
            <a:pathLst>
              <a:path w="738531" h="1108489">
                <a:moveTo>
                  <a:pt x="0" y="0"/>
                </a:moveTo>
                <a:lnTo>
                  <a:pt x="738531" y="0"/>
                </a:lnTo>
                <a:lnTo>
                  <a:pt x="738531" y="1108489"/>
                </a:lnTo>
                <a:lnTo>
                  <a:pt x="0" y="1108489"/>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1" name="TextBox 11"/>
          <p:cNvSpPr txBox="1"/>
          <p:nvPr/>
        </p:nvSpPr>
        <p:spPr>
          <a:xfrm>
            <a:off x="1348740" y="1065610"/>
            <a:ext cx="15590520" cy="952500"/>
          </a:xfrm>
          <a:prstGeom prst="rect">
            <a:avLst/>
          </a:prstGeom>
        </p:spPr>
        <p:txBody>
          <a:bodyPr lIns="0" tIns="0" rIns="0" bIns="0" rtlCol="0" anchor="t">
            <a:spAutoFit/>
          </a:bodyPr>
          <a:lstStyle/>
          <a:p>
            <a:pPr algn="l">
              <a:lnSpc>
                <a:spcPts val="7560"/>
              </a:lnSpc>
            </a:pPr>
            <a:r>
              <a:rPr lang="en-US" sz="6300">
                <a:solidFill>
                  <a:srgbClr val="382E73"/>
                </a:solidFill>
                <a:latin typeface="Cabin Bold"/>
              </a:rPr>
              <a:t>Become an editor</a:t>
            </a:r>
          </a:p>
        </p:txBody>
      </p:sp>
      <p:grpSp>
        <p:nvGrpSpPr>
          <p:cNvPr id="12" name="Group 12"/>
          <p:cNvGrpSpPr/>
          <p:nvPr/>
        </p:nvGrpSpPr>
        <p:grpSpPr>
          <a:xfrm>
            <a:off x="1059079" y="4397678"/>
            <a:ext cx="2962218" cy="2537544"/>
            <a:chOff x="0" y="0"/>
            <a:chExt cx="3949624" cy="3383392"/>
          </a:xfrm>
        </p:grpSpPr>
        <p:sp>
          <p:nvSpPr>
            <p:cNvPr id="13" name="TextBox 13"/>
            <p:cNvSpPr txBox="1"/>
            <p:nvPr/>
          </p:nvSpPr>
          <p:spPr>
            <a:xfrm>
              <a:off x="0" y="-76200"/>
              <a:ext cx="3949624" cy="644342"/>
            </a:xfrm>
            <a:prstGeom prst="rect">
              <a:avLst/>
            </a:prstGeom>
          </p:spPr>
          <p:txBody>
            <a:bodyPr lIns="0" tIns="0" rIns="0" bIns="0" rtlCol="0" anchor="t">
              <a:spAutoFit/>
            </a:bodyPr>
            <a:lstStyle/>
            <a:p>
              <a:pPr>
                <a:lnSpc>
                  <a:spcPts val="4224"/>
                </a:lnSpc>
              </a:pPr>
              <a:r>
                <a:rPr lang="en-US" sz="2816" spc="56">
                  <a:solidFill>
                    <a:srgbClr val="002060"/>
                  </a:solidFill>
                  <a:latin typeface="Cabin Bold"/>
                </a:rPr>
                <a:t>1 - Register</a:t>
              </a:r>
            </a:p>
          </p:txBody>
        </p:sp>
        <p:sp>
          <p:nvSpPr>
            <p:cNvPr id="14" name="TextBox 14"/>
            <p:cNvSpPr txBox="1"/>
            <p:nvPr/>
          </p:nvSpPr>
          <p:spPr>
            <a:xfrm>
              <a:off x="0" y="799098"/>
              <a:ext cx="3949624" cy="2584293"/>
            </a:xfrm>
            <a:prstGeom prst="rect">
              <a:avLst/>
            </a:prstGeom>
          </p:spPr>
          <p:txBody>
            <a:bodyPr lIns="0" tIns="0" rIns="0" bIns="0" rtlCol="0" anchor="t">
              <a:spAutoFit/>
            </a:bodyPr>
            <a:lstStyle/>
            <a:p>
              <a:pPr>
                <a:lnSpc>
                  <a:spcPts val="3942"/>
                </a:lnSpc>
              </a:pPr>
              <a:r>
                <a:rPr lang="en-US" sz="2628" spc="52">
                  <a:solidFill>
                    <a:srgbClr val="382E73"/>
                  </a:solidFill>
                  <a:latin typeface="Cabin"/>
                </a:rPr>
                <a:t>Register at </a:t>
              </a:r>
              <a:r>
                <a:rPr lang="en-US" sz="2628" u="sng" spc="52">
                  <a:solidFill>
                    <a:srgbClr val="382E73"/>
                  </a:solidFill>
                  <a:latin typeface="Cabin"/>
                  <a:hlinkClick r:id="rId20" tooltip="http://achurchnearyou.com/accounts/signup/"/>
                </a:rPr>
                <a:t>achurchnearyou.com/accounts/signup/</a:t>
              </a:r>
              <a:r>
                <a:rPr lang="en-US" sz="2628" spc="52">
                  <a:solidFill>
                    <a:srgbClr val="382E73"/>
                  </a:solidFill>
                  <a:latin typeface="Cabin"/>
                </a:rPr>
                <a:t> </a:t>
              </a:r>
            </a:p>
            <a:p>
              <a:pPr>
                <a:lnSpc>
                  <a:spcPts val="3942"/>
                </a:lnSpc>
              </a:pPr>
              <a:r>
                <a:rPr lang="en-US" sz="2628" spc="52">
                  <a:solidFill>
                    <a:srgbClr val="382E73"/>
                  </a:solidFill>
                  <a:latin typeface="Cabin"/>
                </a:rPr>
                <a:t>and </a:t>
              </a:r>
              <a:r>
                <a:rPr lang="en-US" sz="2628" spc="52">
                  <a:solidFill>
                    <a:srgbClr val="382E73"/>
                  </a:solidFill>
                  <a:latin typeface="Cabin Bold"/>
                </a:rPr>
                <a:t>login</a:t>
              </a:r>
            </a:p>
          </p:txBody>
        </p:sp>
      </p:grpSp>
      <p:grpSp>
        <p:nvGrpSpPr>
          <p:cNvPr id="15" name="Group 15"/>
          <p:cNvGrpSpPr/>
          <p:nvPr/>
        </p:nvGrpSpPr>
        <p:grpSpPr>
          <a:xfrm>
            <a:off x="5027290" y="4397678"/>
            <a:ext cx="4090985" cy="4518744"/>
            <a:chOff x="0" y="0"/>
            <a:chExt cx="5454647" cy="6024992"/>
          </a:xfrm>
        </p:grpSpPr>
        <p:sp>
          <p:nvSpPr>
            <p:cNvPr id="16" name="TextBox 16"/>
            <p:cNvSpPr txBox="1"/>
            <p:nvPr/>
          </p:nvSpPr>
          <p:spPr>
            <a:xfrm>
              <a:off x="0" y="-76200"/>
              <a:ext cx="5454647" cy="644342"/>
            </a:xfrm>
            <a:prstGeom prst="rect">
              <a:avLst/>
            </a:prstGeom>
          </p:spPr>
          <p:txBody>
            <a:bodyPr lIns="0" tIns="0" rIns="0" bIns="0" rtlCol="0" anchor="t">
              <a:spAutoFit/>
            </a:bodyPr>
            <a:lstStyle/>
            <a:p>
              <a:pPr>
                <a:lnSpc>
                  <a:spcPts val="4224"/>
                </a:lnSpc>
              </a:pPr>
              <a:r>
                <a:rPr lang="en-US" sz="2816" spc="56">
                  <a:solidFill>
                    <a:srgbClr val="002060"/>
                  </a:solidFill>
                  <a:latin typeface="Cabin Bold"/>
                </a:rPr>
                <a:t>2 - Request access</a:t>
              </a:r>
            </a:p>
          </p:txBody>
        </p:sp>
        <p:sp>
          <p:nvSpPr>
            <p:cNvPr id="17" name="TextBox 17"/>
            <p:cNvSpPr txBox="1"/>
            <p:nvPr/>
          </p:nvSpPr>
          <p:spPr>
            <a:xfrm>
              <a:off x="0" y="799098"/>
              <a:ext cx="5454647" cy="5225893"/>
            </a:xfrm>
            <a:prstGeom prst="rect">
              <a:avLst/>
            </a:prstGeom>
          </p:spPr>
          <p:txBody>
            <a:bodyPr lIns="0" tIns="0" rIns="0" bIns="0" rtlCol="0" anchor="t">
              <a:spAutoFit/>
            </a:bodyPr>
            <a:lstStyle/>
            <a:p>
              <a:pPr>
                <a:lnSpc>
                  <a:spcPts val="3942"/>
                </a:lnSpc>
              </a:pPr>
              <a:r>
                <a:rPr lang="en-US" sz="2628" spc="52">
                  <a:solidFill>
                    <a:srgbClr val="002060"/>
                  </a:solidFill>
                  <a:latin typeface="Cabin"/>
                </a:rPr>
                <a:t>Request access to your church(es):</a:t>
              </a:r>
            </a:p>
            <a:p>
              <a:pPr marL="567403" lvl="1" indent="-283702">
                <a:lnSpc>
                  <a:spcPts val="3942"/>
                </a:lnSpc>
                <a:buFont typeface="Arial"/>
                <a:buChar char="•"/>
              </a:pPr>
              <a:r>
                <a:rPr lang="en-US" sz="2628" spc="52">
                  <a:solidFill>
                    <a:srgbClr val="002060"/>
                  </a:solidFill>
                  <a:latin typeface="Cabin"/>
                </a:rPr>
                <a:t>Look up your church on AChurchNearYou.com</a:t>
              </a:r>
            </a:p>
            <a:p>
              <a:pPr marL="567403" lvl="1" indent="-283702">
                <a:lnSpc>
                  <a:spcPts val="3942"/>
                </a:lnSpc>
                <a:buFont typeface="Arial"/>
                <a:buChar char="•"/>
              </a:pPr>
              <a:r>
                <a:rPr lang="en-US" sz="2628" spc="52">
                  <a:solidFill>
                    <a:srgbClr val="002060"/>
                  </a:solidFill>
                  <a:latin typeface="Cabin"/>
                </a:rPr>
                <a:t>Choose 'Edit this church' from the church's menu</a:t>
              </a:r>
            </a:p>
            <a:p>
              <a:pPr marL="567403" lvl="1" indent="-283702">
                <a:lnSpc>
                  <a:spcPts val="3942"/>
                </a:lnSpc>
                <a:buFont typeface="Arial"/>
                <a:buChar char="•"/>
              </a:pPr>
              <a:r>
                <a:rPr lang="en-US" sz="2628" spc="52">
                  <a:solidFill>
                    <a:srgbClr val="002060"/>
                  </a:solidFill>
                  <a:latin typeface="Cabin"/>
                </a:rPr>
                <a:t>Fill out the form</a:t>
              </a:r>
            </a:p>
          </p:txBody>
        </p:sp>
      </p:grpSp>
      <p:grpSp>
        <p:nvGrpSpPr>
          <p:cNvPr id="18" name="Group 18"/>
          <p:cNvGrpSpPr/>
          <p:nvPr/>
        </p:nvGrpSpPr>
        <p:grpSpPr>
          <a:xfrm>
            <a:off x="9622253" y="4397678"/>
            <a:ext cx="3446035" cy="4023444"/>
            <a:chOff x="0" y="0"/>
            <a:chExt cx="4594713" cy="5364592"/>
          </a:xfrm>
        </p:grpSpPr>
        <p:sp>
          <p:nvSpPr>
            <p:cNvPr id="19" name="TextBox 19"/>
            <p:cNvSpPr txBox="1"/>
            <p:nvPr/>
          </p:nvSpPr>
          <p:spPr>
            <a:xfrm>
              <a:off x="0" y="-76200"/>
              <a:ext cx="4594713" cy="644342"/>
            </a:xfrm>
            <a:prstGeom prst="rect">
              <a:avLst/>
            </a:prstGeom>
          </p:spPr>
          <p:txBody>
            <a:bodyPr lIns="0" tIns="0" rIns="0" bIns="0" rtlCol="0" anchor="t">
              <a:spAutoFit/>
            </a:bodyPr>
            <a:lstStyle/>
            <a:p>
              <a:pPr>
                <a:lnSpc>
                  <a:spcPts val="4224"/>
                </a:lnSpc>
              </a:pPr>
              <a:r>
                <a:rPr lang="en-US" sz="2816" spc="56">
                  <a:solidFill>
                    <a:srgbClr val="002060"/>
                  </a:solidFill>
                  <a:latin typeface="Cabin Bold"/>
                </a:rPr>
                <a:t>3 - Approval</a:t>
              </a:r>
            </a:p>
          </p:txBody>
        </p:sp>
        <p:sp>
          <p:nvSpPr>
            <p:cNvPr id="20" name="TextBox 20"/>
            <p:cNvSpPr txBox="1"/>
            <p:nvPr/>
          </p:nvSpPr>
          <p:spPr>
            <a:xfrm>
              <a:off x="0" y="799098"/>
              <a:ext cx="4594713" cy="4565493"/>
            </a:xfrm>
            <a:prstGeom prst="rect">
              <a:avLst/>
            </a:prstGeom>
          </p:spPr>
          <p:txBody>
            <a:bodyPr lIns="0" tIns="0" rIns="0" bIns="0" rtlCol="0" anchor="t">
              <a:spAutoFit/>
            </a:bodyPr>
            <a:lstStyle/>
            <a:p>
              <a:pPr>
                <a:lnSpc>
                  <a:spcPts val="3942"/>
                </a:lnSpc>
              </a:pPr>
              <a:r>
                <a:rPr lang="en-US" sz="2628" spc="52">
                  <a:solidFill>
                    <a:srgbClr val="002060"/>
                  </a:solidFill>
                  <a:latin typeface="Cabin"/>
                </a:rPr>
                <a:t>Approval of your request by an existing editor of that church. In case of any problems or delay, contact us for approval at </a:t>
              </a:r>
              <a:r>
                <a:rPr lang="en-US" sz="2628" u="sng" spc="52">
                  <a:solidFill>
                    <a:srgbClr val="002060"/>
                  </a:solidFill>
                  <a:latin typeface="Cabin"/>
                  <a:hlinkClick r:id="rId21" tooltip="http://cofe.io/SupportACNY"/>
                </a:rPr>
                <a:t>cofe.io/SupportACNY</a:t>
              </a:r>
            </a:p>
          </p:txBody>
        </p:sp>
      </p:grpSp>
      <p:grpSp>
        <p:nvGrpSpPr>
          <p:cNvPr id="21" name="Group 21"/>
          <p:cNvGrpSpPr/>
          <p:nvPr/>
        </p:nvGrpSpPr>
        <p:grpSpPr>
          <a:xfrm>
            <a:off x="13928040" y="4397678"/>
            <a:ext cx="3639543" cy="4023444"/>
            <a:chOff x="0" y="0"/>
            <a:chExt cx="4852725" cy="5364592"/>
          </a:xfrm>
        </p:grpSpPr>
        <p:sp>
          <p:nvSpPr>
            <p:cNvPr id="22" name="TextBox 22"/>
            <p:cNvSpPr txBox="1"/>
            <p:nvPr/>
          </p:nvSpPr>
          <p:spPr>
            <a:xfrm>
              <a:off x="0" y="-76200"/>
              <a:ext cx="4852725" cy="644342"/>
            </a:xfrm>
            <a:prstGeom prst="rect">
              <a:avLst/>
            </a:prstGeom>
          </p:spPr>
          <p:txBody>
            <a:bodyPr lIns="0" tIns="0" rIns="0" bIns="0" rtlCol="0" anchor="t">
              <a:spAutoFit/>
            </a:bodyPr>
            <a:lstStyle/>
            <a:p>
              <a:pPr>
                <a:lnSpc>
                  <a:spcPts val="4224"/>
                </a:lnSpc>
              </a:pPr>
              <a:r>
                <a:rPr lang="en-US" sz="2816" spc="56">
                  <a:solidFill>
                    <a:srgbClr val="002060"/>
                  </a:solidFill>
                  <a:latin typeface="Cabin Bold"/>
                </a:rPr>
                <a:t>4 - Learn</a:t>
              </a:r>
            </a:p>
          </p:txBody>
        </p:sp>
        <p:sp>
          <p:nvSpPr>
            <p:cNvPr id="23" name="TextBox 23"/>
            <p:cNvSpPr txBox="1"/>
            <p:nvPr/>
          </p:nvSpPr>
          <p:spPr>
            <a:xfrm>
              <a:off x="0" y="799098"/>
              <a:ext cx="4852725" cy="4565493"/>
            </a:xfrm>
            <a:prstGeom prst="rect">
              <a:avLst/>
            </a:prstGeom>
          </p:spPr>
          <p:txBody>
            <a:bodyPr lIns="0" tIns="0" rIns="0" bIns="0" rtlCol="0" anchor="t">
              <a:spAutoFit/>
            </a:bodyPr>
            <a:lstStyle/>
            <a:p>
              <a:pPr>
                <a:lnSpc>
                  <a:spcPts val="3942"/>
                </a:lnSpc>
              </a:pPr>
              <a:r>
                <a:rPr lang="en-US" sz="2628" spc="52">
                  <a:solidFill>
                    <a:srgbClr val="002060"/>
                  </a:solidFill>
                  <a:latin typeface="Cabin"/>
                </a:rPr>
                <a:t>Book onto a short training webinar at </a:t>
              </a:r>
              <a:r>
                <a:rPr lang="en-US" sz="2628" u="sng" spc="52">
                  <a:solidFill>
                    <a:srgbClr val="002060"/>
                  </a:solidFill>
                  <a:latin typeface="Cabin"/>
                  <a:hlinkClick r:id="rId22" tooltip="http://cofe.io/WebinarsACNY"/>
                </a:rPr>
                <a:t>cofe.io/WebinarsACNY</a:t>
              </a:r>
              <a:r>
                <a:rPr lang="en-US" sz="2628" spc="52">
                  <a:solidFill>
                    <a:srgbClr val="002060"/>
                  </a:solidFill>
                  <a:latin typeface="Cabin"/>
                </a:rPr>
                <a:t>. Or, watch videos and read help articles when it suits you, at </a:t>
              </a:r>
              <a:r>
                <a:rPr lang="en-US" sz="2628" u="sng" spc="52">
                  <a:solidFill>
                    <a:srgbClr val="002060"/>
                  </a:solidFill>
                  <a:latin typeface="Cabin"/>
                  <a:hlinkClick r:id="rId23" tooltip="http://cofe.io/EditorHelpACNY"/>
                </a:rPr>
                <a:t>cofe.io/EditorHelpACNY</a:t>
              </a:r>
            </a:p>
          </p:txBody>
        </p:sp>
      </p:grpSp>
      <p:sp>
        <p:nvSpPr>
          <p:cNvPr id="24" name="AutoShape 24"/>
          <p:cNvSpPr/>
          <p:nvPr/>
        </p:nvSpPr>
        <p:spPr>
          <a:xfrm>
            <a:off x="12932079" y="3234257"/>
            <a:ext cx="1357977" cy="6377"/>
          </a:xfrm>
          <a:prstGeom prst="line">
            <a:avLst/>
          </a:prstGeom>
          <a:ln w="57150" cap="flat">
            <a:solidFill>
              <a:srgbClr val="002060"/>
            </a:solidFill>
            <a:prstDash val="solid"/>
            <a:headEnd type="none" w="sm" len="sm"/>
            <a:tailEnd type="triangle" w="lg" len="med"/>
          </a:ln>
        </p:spPr>
      </p:sp>
      <p:sp>
        <p:nvSpPr>
          <p:cNvPr id="25" name="AutoShape 25"/>
          <p:cNvSpPr/>
          <p:nvPr/>
        </p:nvSpPr>
        <p:spPr>
          <a:xfrm>
            <a:off x="4021431" y="3266020"/>
            <a:ext cx="1357977" cy="6377"/>
          </a:xfrm>
          <a:prstGeom prst="line">
            <a:avLst/>
          </a:prstGeom>
          <a:ln w="57150" cap="flat">
            <a:solidFill>
              <a:srgbClr val="002060"/>
            </a:solidFill>
            <a:prstDash val="solid"/>
            <a:headEnd type="none" w="sm" len="sm"/>
            <a:tailEnd type="triangle" w="lg" len="med"/>
          </a:ln>
        </p:spPr>
      </p:sp>
      <p:sp>
        <p:nvSpPr>
          <p:cNvPr id="26" name="AutoShape 26"/>
          <p:cNvSpPr/>
          <p:nvPr/>
        </p:nvSpPr>
        <p:spPr>
          <a:xfrm>
            <a:off x="8465012" y="3234257"/>
            <a:ext cx="1357977" cy="6377"/>
          </a:xfrm>
          <a:prstGeom prst="line">
            <a:avLst/>
          </a:prstGeom>
          <a:ln w="57150" cap="flat">
            <a:solidFill>
              <a:srgbClr val="002060"/>
            </a:solidFill>
            <a:prstDash val="solid"/>
            <a:headEnd type="none" w="sm" len="sm"/>
            <a:tailEnd type="triangle" w="lg" len="med"/>
          </a:ln>
        </p:spPr>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1348740" y="2803207"/>
            <a:ext cx="16129932" cy="4190238"/>
          </a:xfrm>
          <a:prstGeom prst="rect">
            <a:avLst/>
          </a:prstGeom>
        </p:spPr>
        <p:txBody>
          <a:bodyPr lIns="0" tIns="0" rIns="0" bIns="0" rtlCol="0" anchor="t">
            <a:spAutoFit/>
          </a:bodyPr>
          <a:lstStyle/>
          <a:p>
            <a:pPr marL="651053" lvl="1" indent="-325526" algn="l">
              <a:lnSpc>
                <a:spcPts val="4176"/>
              </a:lnSpc>
              <a:buFont typeface="Arial"/>
              <a:buChar char="•"/>
            </a:pPr>
            <a:r>
              <a:rPr lang="en-US" sz="3600">
                <a:solidFill>
                  <a:srgbClr val="382E73"/>
                </a:solidFill>
                <a:latin typeface="Cabin"/>
              </a:rPr>
              <a:t>Use the URL (web address) that we give you or redirect your existing domain name to your AChurchNearYou.com site. </a:t>
            </a:r>
          </a:p>
          <a:p>
            <a:pPr marL="651510" lvl="1" indent="-325755" algn="l">
              <a:lnSpc>
                <a:spcPts val="4176"/>
              </a:lnSpc>
              <a:buFont typeface="Arial"/>
              <a:buChar char="•"/>
            </a:pPr>
            <a:r>
              <a:rPr lang="en-US" sz="3600">
                <a:solidFill>
                  <a:srgbClr val="382E73"/>
                </a:solidFill>
                <a:latin typeface="Cabin"/>
              </a:rPr>
              <a:t>Add your contact details and your regular services, then make use of the options to add custom pages, and news listings to fill out a full site.</a:t>
            </a:r>
          </a:p>
          <a:p>
            <a:pPr marL="651510" lvl="1" indent="-325755" algn="l">
              <a:lnSpc>
                <a:spcPts val="4176"/>
              </a:lnSpc>
              <a:buFont typeface="Arial"/>
              <a:buChar char="•"/>
            </a:pPr>
            <a:r>
              <a:rPr lang="en-US" sz="3600">
                <a:solidFill>
                  <a:srgbClr val="382E73"/>
                </a:solidFill>
                <a:latin typeface="Cabin"/>
              </a:rPr>
              <a:t>Explore our benefice functionality to save you time if you need to list the same events and information on multiple churches. </a:t>
            </a:r>
          </a:p>
          <a:p>
            <a:pPr marL="651510" lvl="1" indent="-325755" algn="l">
              <a:lnSpc>
                <a:spcPts val="4176"/>
              </a:lnSpc>
              <a:buFont typeface="Arial"/>
              <a:buChar char="•"/>
            </a:pPr>
            <a:r>
              <a:rPr lang="en-US" sz="3600">
                <a:solidFill>
                  <a:srgbClr val="382E73"/>
                </a:solidFill>
                <a:latin typeface="Cabin"/>
              </a:rPr>
              <a:t>Visit the Marketplace on the editor menu for more free options, including adding a 'donate' button to your homepage.</a:t>
            </a:r>
          </a:p>
        </p:txBody>
      </p:sp>
      <p:sp>
        <p:nvSpPr>
          <p:cNvPr id="10" name="TextBox 10"/>
          <p:cNvSpPr txBox="1"/>
          <p:nvPr/>
        </p:nvSpPr>
        <p:spPr>
          <a:xfrm>
            <a:off x="1348740" y="1065610"/>
            <a:ext cx="15590520" cy="952500"/>
          </a:xfrm>
          <a:prstGeom prst="rect">
            <a:avLst/>
          </a:prstGeom>
        </p:spPr>
        <p:txBody>
          <a:bodyPr lIns="0" tIns="0" rIns="0" bIns="0" rtlCol="0" anchor="t">
            <a:spAutoFit/>
          </a:bodyPr>
          <a:lstStyle/>
          <a:p>
            <a:pPr algn="l">
              <a:lnSpc>
                <a:spcPts val="7560"/>
              </a:lnSpc>
            </a:pPr>
            <a:r>
              <a:rPr lang="en-US" sz="6300">
                <a:solidFill>
                  <a:srgbClr val="382E73"/>
                </a:solidFill>
                <a:latin typeface="Cabin Bold"/>
              </a:rPr>
              <a:t>AChurchNearYou.com as your main website</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2377440" y="2730414"/>
            <a:ext cx="13533120" cy="2705809"/>
          </a:xfrm>
          <a:prstGeom prst="rect">
            <a:avLst/>
          </a:prstGeom>
        </p:spPr>
        <p:txBody>
          <a:bodyPr lIns="0" tIns="0" rIns="0" bIns="0" rtlCol="0" anchor="t">
            <a:spAutoFit/>
          </a:bodyPr>
          <a:lstStyle/>
          <a:p>
            <a:pPr algn="ctr">
              <a:lnSpc>
                <a:spcPts val="9720"/>
              </a:lnSpc>
            </a:pPr>
            <a:r>
              <a:rPr lang="en-US" sz="8100">
                <a:solidFill>
                  <a:srgbClr val="382E73"/>
                </a:solidFill>
                <a:latin typeface="Cabin Bold"/>
              </a:rPr>
              <a:t>What could my church site look like?</a:t>
            </a:r>
          </a:p>
        </p:txBody>
      </p:sp>
      <p:sp>
        <p:nvSpPr>
          <p:cNvPr id="10" name="Freeform 10"/>
          <p:cNvSpPr/>
          <p:nvPr/>
        </p:nvSpPr>
        <p:spPr>
          <a:xfrm>
            <a:off x="2877712" y="4564359"/>
            <a:ext cx="579131" cy="579131"/>
          </a:xfrm>
          <a:custGeom>
            <a:avLst/>
            <a:gdLst/>
            <a:ahLst/>
            <a:cxnLst/>
            <a:rect l="l" t="t" r="r" b="b"/>
            <a:pathLst>
              <a:path w="579131" h="579131">
                <a:moveTo>
                  <a:pt x="0" y="0"/>
                </a:moveTo>
                <a:lnTo>
                  <a:pt x="579131" y="0"/>
                </a:lnTo>
                <a:lnTo>
                  <a:pt x="579131" y="579131"/>
                </a:lnTo>
                <a:lnTo>
                  <a:pt x="0" y="5791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flipH="1" flipV="1">
            <a:off x="14707712" y="2730414"/>
            <a:ext cx="579131" cy="579131"/>
          </a:xfrm>
          <a:custGeom>
            <a:avLst/>
            <a:gdLst/>
            <a:ahLst/>
            <a:cxnLst/>
            <a:rect l="l" t="t" r="r" b="b"/>
            <a:pathLst>
              <a:path w="579131" h="579131">
                <a:moveTo>
                  <a:pt x="579132" y="579131"/>
                </a:moveTo>
                <a:lnTo>
                  <a:pt x="0" y="579131"/>
                </a:lnTo>
                <a:lnTo>
                  <a:pt x="0" y="0"/>
                </a:lnTo>
                <a:lnTo>
                  <a:pt x="579132" y="0"/>
                </a:lnTo>
                <a:lnTo>
                  <a:pt x="579132" y="579131"/>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AutoShape 9"/>
          <p:cNvSpPr/>
          <p:nvPr/>
        </p:nvSpPr>
        <p:spPr>
          <a:xfrm>
            <a:off x="10089222" y="812728"/>
            <a:ext cx="4771559" cy="7763004"/>
          </a:xfrm>
          <a:prstGeom prst="rect">
            <a:avLst/>
          </a:prstGeom>
          <a:solidFill>
            <a:srgbClr val="F6F6F6"/>
          </a:solidFill>
        </p:spPr>
      </p:sp>
      <p:sp>
        <p:nvSpPr>
          <p:cNvPr id="10" name="TextBox 10"/>
          <p:cNvSpPr txBox="1"/>
          <p:nvPr/>
        </p:nvSpPr>
        <p:spPr>
          <a:xfrm>
            <a:off x="10311427" y="1028700"/>
            <a:ext cx="4549355" cy="7408690"/>
          </a:xfrm>
          <a:prstGeom prst="rect">
            <a:avLst/>
          </a:prstGeom>
        </p:spPr>
        <p:txBody>
          <a:bodyPr lIns="0" tIns="0" rIns="0" bIns="0" rtlCol="0" anchor="t">
            <a:spAutoFit/>
          </a:bodyPr>
          <a:lstStyle/>
          <a:p>
            <a:pPr marL="704891" lvl="1" indent="-352445" algn="l">
              <a:lnSpc>
                <a:spcPts val="3917"/>
              </a:lnSpc>
              <a:buFont typeface="Arial"/>
              <a:buChar char="•"/>
            </a:pPr>
            <a:r>
              <a:rPr lang="en-US" sz="3264">
                <a:solidFill>
                  <a:srgbClr val="382E73"/>
                </a:solidFill>
                <a:latin typeface="Cabin"/>
              </a:rPr>
              <a:t>Homepage </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Services and events</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News and notices</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About us </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Custom pages</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Find us</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Get in touch</a:t>
            </a:r>
          </a:p>
          <a:p>
            <a:pPr algn="l">
              <a:lnSpc>
                <a:spcPts val="3917"/>
              </a:lnSpc>
            </a:pPr>
            <a:endParaRPr lang="en-US" sz="3264">
              <a:solidFill>
                <a:srgbClr val="382E73"/>
              </a:solidFill>
              <a:latin typeface="Cabin"/>
            </a:endParaRPr>
          </a:p>
          <a:p>
            <a:pPr marL="704891" lvl="1" indent="-352445" algn="l">
              <a:lnSpc>
                <a:spcPts val="3917"/>
              </a:lnSpc>
              <a:buFont typeface="Arial"/>
              <a:buChar char="•"/>
            </a:pPr>
            <a:r>
              <a:rPr lang="en-US" sz="3264">
                <a:solidFill>
                  <a:srgbClr val="382E73"/>
                </a:solidFill>
                <a:latin typeface="Cabin"/>
              </a:rPr>
              <a:t>Facilities</a:t>
            </a:r>
          </a:p>
        </p:txBody>
      </p:sp>
      <p:sp>
        <p:nvSpPr>
          <p:cNvPr id="11" name="Freeform 11"/>
          <p:cNvSpPr/>
          <p:nvPr/>
        </p:nvSpPr>
        <p:spPr>
          <a:xfrm>
            <a:off x="3453401" y="812728"/>
            <a:ext cx="6277172" cy="7959742"/>
          </a:xfrm>
          <a:custGeom>
            <a:avLst/>
            <a:gdLst/>
            <a:ahLst/>
            <a:cxnLst/>
            <a:rect l="l" t="t" r="r" b="b"/>
            <a:pathLst>
              <a:path w="6277172" h="7959742">
                <a:moveTo>
                  <a:pt x="0" y="0"/>
                </a:moveTo>
                <a:lnTo>
                  <a:pt x="6277173" y="0"/>
                </a:lnTo>
                <a:lnTo>
                  <a:pt x="6277173" y="7959742"/>
                </a:lnTo>
                <a:lnTo>
                  <a:pt x="0" y="7959742"/>
                </a:lnTo>
                <a:lnTo>
                  <a:pt x="0" y="0"/>
                </a:lnTo>
                <a:close/>
              </a:path>
            </a:pathLst>
          </a:custGeom>
          <a:blipFill>
            <a:blip r:embed="rId4"/>
            <a:stretch>
              <a:fillRect l="-26045" t="-387" r="-25805"/>
            </a:stretch>
          </a:blipFill>
        </p:spPr>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4" name="Freeform 4"/>
          <p:cNvSpPr/>
          <p:nvPr/>
        </p:nvSpPr>
        <p:spPr>
          <a:xfrm>
            <a:off x="8843722" y="142787"/>
            <a:ext cx="6977773" cy="8436517"/>
          </a:xfrm>
          <a:custGeom>
            <a:avLst/>
            <a:gdLst/>
            <a:ahLst/>
            <a:cxnLst/>
            <a:rect l="l" t="t" r="r" b="b"/>
            <a:pathLst>
              <a:path w="6977773" h="8436517">
                <a:moveTo>
                  <a:pt x="0" y="0"/>
                </a:moveTo>
                <a:lnTo>
                  <a:pt x="6977772" y="0"/>
                </a:lnTo>
                <a:lnTo>
                  <a:pt x="6977772" y="8436518"/>
                </a:lnTo>
                <a:lnTo>
                  <a:pt x="0" y="8436518"/>
                </a:lnTo>
                <a:lnTo>
                  <a:pt x="0" y="0"/>
                </a:lnTo>
                <a:close/>
              </a:path>
            </a:pathLst>
          </a:custGeom>
          <a:blipFill>
            <a:blip r:embed="rId4"/>
            <a:stretch>
              <a:fillRect l="-26325" t="-2799" r="-24856" b="-2022"/>
            </a:stretch>
          </a:blipFill>
        </p:spPr>
      </p:sp>
      <p:sp>
        <p:nvSpPr>
          <p:cNvPr id="5" name="TextBox 5"/>
          <p:cNvSpPr txBox="1"/>
          <p:nvPr/>
        </p:nvSpPr>
        <p:spPr>
          <a:xfrm>
            <a:off x="1049399" y="1977185"/>
            <a:ext cx="7069859" cy="5219393"/>
          </a:xfrm>
          <a:prstGeom prst="rect">
            <a:avLst/>
          </a:prstGeom>
        </p:spPr>
        <p:txBody>
          <a:bodyPr lIns="0" tIns="0" rIns="0" bIns="0" rtlCol="0" anchor="t">
            <a:spAutoFit/>
          </a:bodyPr>
          <a:lstStyle/>
          <a:p>
            <a:pPr algn="l">
              <a:lnSpc>
                <a:spcPts val="3480"/>
              </a:lnSpc>
            </a:pPr>
            <a:r>
              <a:rPr lang="en-US" sz="3222">
                <a:solidFill>
                  <a:srgbClr val="382E73"/>
                </a:solidFill>
                <a:latin typeface="Cabin"/>
              </a:rPr>
              <a:t>Your church’s homepage is the first page visitors will see when they arrive on your site.</a:t>
            </a:r>
          </a:p>
          <a:p>
            <a:pPr algn="l">
              <a:lnSpc>
                <a:spcPts val="3480"/>
              </a:lnSpc>
            </a:pPr>
            <a:endParaRPr lang="en-US" sz="3222">
              <a:solidFill>
                <a:srgbClr val="382E73"/>
              </a:solidFill>
              <a:latin typeface="Cabin"/>
            </a:endParaRPr>
          </a:p>
          <a:p>
            <a:pPr algn="l">
              <a:lnSpc>
                <a:spcPts val="3480"/>
              </a:lnSpc>
            </a:pPr>
            <a:r>
              <a:rPr lang="en-US" sz="3222">
                <a:solidFill>
                  <a:srgbClr val="382E73"/>
                </a:solidFill>
                <a:latin typeface="Cabin"/>
              </a:rPr>
              <a:t>You can edit the church’s homepage to include useful information for the church community and new visitors.</a:t>
            </a:r>
          </a:p>
          <a:p>
            <a:pPr algn="l">
              <a:lnSpc>
                <a:spcPts val="3480"/>
              </a:lnSpc>
            </a:pPr>
            <a:endParaRPr lang="en-US" sz="3222">
              <a:solidFill>
                <a:srgbClr val="382E73"/>
              </a:solidFill>
              <a:latin typeface="Cabin"/>
            </a:endParaRPr>
          </a:p>
          <a:p>
            <a:pPr algn="l">
              <a:lnSpc>
                <a:spcPts val="3480"/>
              </a:lnSpc>
            </a:pPr>
            <a:r>
              <a:rPr lang="en-US" sz="3222">
                <a:solidFill>
                  <a:srgbClr val="382E73"/>
                </a:solidFill>
                <a:latin typeface="Cabin"/>
              </a:rPr>
              <a:t>Other customisable features include highlighting upcoming events and key news, and adding an online donation button.</a:t>
            </a:r>
          </a:p>
        </p:txBody>
      </p:sp>
      <p:sp>
        <p:nvSpPr>
          <p:cNvPr id="6" name="TextBox 6"/>
          <p:cNvSpPr txBox="1"/>
          <p:nvPr/>
        </p:nvSpPr>
        <p:spPr>
          <a:xfrm>
            <a:off x="1049399" y="800926"/>
            <a:ext cx="7257486" cy="1043633"/>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Homepage</a:t>
            </a:r>
          </a:p>
        </p:txBody>
      </p:sp>
      <p:sp>
        <p:nvSpPr>
          <p:cNvPr id="7" name="Freeform 7"/>
          <p:cNvSpPr/>
          <p:nvPr/>
        </p:nvSpPr>
        <p:spPr>
          <a:xfrm>
            <a:off x="1265657" y="7752942"/>
            <a:ext cx="6783572" cy="826362"/>
          </a:xfrm>
          <a:custGeom>
            <a:avLst/>
            <a:gdLst/>
            <a:ahLst/>
            <a:cxnLst/>
            <a:rect l="l" t="t" r="r" b="b"/>
            <a:pathLst>
              <a:path w="6783572" h="826362">
                <a:moveTo>
                  <a:pt x="0" y="0"/>
                </a:moveTo>
                <a:lnTo>
                  <a:pt x="6783572" y="0"/>
                </a:lnTo>
                <a:lnTo>
                  <a:pt x="6783572" y="826363"/>
                </a:lnTo>
                <a:lnTo>
                  <a:pt x="0" y="8263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875988" y="7908948"/>
            <a:ext cx="4825541" cy="514350"/>
          </a:xfrm>
          <a:prstGeom prst="rect">
            <a:avLst/>
          </a:prstGeom>
        </p:spPr>
        <p:txBody>
          <a:bodyPr lIns="0" tIns="0" rIns="0" bIns="0" rtlCol="0" anchor="t">
            <a:spAutoFit/>
          </a:bodyPr>
          <a:lstStyle/>
          <a:p>
            <a:pPr algn="l">
              <a:lnSpc>
                <a:spcPts val="4109"/>
              </a:lnSpc>
            </a:pPr>
            <a:r>
              <a:rPr lang="en-US" sz="3424" u="sng">
                <a:solidFill>
                  <a:srgbClr val="FFFFFF"/>
                </a:solidFill>
                <a:latin typeface="Cabin"/>
                <a:hlinkClick r:id="rId7" tooltip="https://achurchnearyou.zendesk.com/hc/en-us/articles/4417463526929-Editing-your-church-s-homepage"/>
              </a:rPr>
              <a:t>Editor Help Centre Article </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6" name="Freeform 6"/>
          <p:cNvSpPr/>
          <p:nvPr/>
        </p:nvSpPr>
        <p:spPr>
          <a:xfrm>
            <a:off x="16381962" y="8850393"/>
            <a:ext cx="1277388" cy="1294885"/>
          </a:xfrm>
          <a:custGeom>
            <a:avLst/>
            <a:gdLst/>
            <a:ahLst/>
            <a:cxnLst/>
            <a:rect l="l" t="t" r="r" b="b"/>
            <a:pathLst>
              <a:path w="1277388" h="1294885">
                <a:moveTo>
                  <a:pt x="0" y="0"/>
                </a:moveTo>
                <a:lnTo>
                  <a:pt x="1277388" y="0"/>
                </a:lnTo>
                <a:lnTo>
                  <a:pt x="1277388" y="1294885"/>
                </a:lnTo>
                <a:lnTo>
                  <a:pt x="0" y="1294885"/>
                </a:lnTo>
                <a:lnTo>
                  <a:pt x="0" y="0"/>
                </a:lnTo>
                <a:close/>
              </a:path>
            </a:pathLst>
          </a:custGeom>
          <a:blipFill>
            <a:blip r:embed="rId4"/>
            <a:stretch>
              <a:fillRect/>
            </a:stretch>
          </a:blipFill>
        </p:spPr>
      </p:sp>
      <p:grpSp>
        <p:nvGrpSpPr>
          <p:cNvPr id="7" name="Group 7"/>
          <p:cNvGrpSpPr/>
          <p:nvPr/>
        </p:nvGrpSpPr>
        <p:grpSpPr>
          <a:xfrm>
            <a:off x="763668" y="-9544"/>
            <a:ext cx="285731" cy="10306069"/>
            <a:chOff x="0" y="0"/>
            <a:chExt cx="380974" cy="13741426"/>
          </a:xfrm>
        </p:grpSpPr>
        <p:sp>
          <p:nvSpPr>
            <p:cNvPr id="8" name="Freeform 8"/>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9" name="Freeform 9"/>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10" name="Freeform 10"/>
          <p:cNvSpPr/>
          <p:nvPr/>
        </p:nvSpPr>
        <p:spPr>
          <a:xfrm>
            <a:off x="11575412" y="681033"/>
            <a:ext cx="6370494" cy="5458271"/>
          </a:xfrm>
          <a:custGeom>
            <a:avLst/>
            <a:gdLst/>
            <a:ahLst/>
            <a:cxnLst/>
            <a:rect l="l" t="t" r="r" b="b"/>
            <a:pathLst>
              <a:path w="6370494" h="5458271">
                <a:moveTo>
                  <a:pt x="0" y="0"/>
                </a:moveTo>
                <a:lnTo>
                  <a:pt x="6370494" y="0"/>
                </a:lnTo>
                <a:lnTo>
                  <a:pt x="6370494" y="5458271"/>
                </a:lnTo>
                <a:lnTo>
                  <a:pt x="0" y="5458271"/>
                </a:lnTo>
                <a:lnTo>
                  <a:pt x="0" y="0"/>
                </a:lnTo>
                <a:close/>
              </a:path>
            </a:pathLst>
          </a:custGeom>
          <a:blipFill>
            <a:blip r:embed="rId5"/>
            <a:stretch>
              <a:fillRect l="-30416" t="-8344"/>
            </a:stretch>
          </a:blipFill>
        </p:spPr>
      </p:sp>
      <p:sp>
        <p:nvSpPr>
          <p:cNvPr id="11" name="Freeform 11"/>
          <p:cNvSpPr/>
          <p:nvPr/>
        </p:nvSpPr>
        <p:spPr>
          <a:xfrm>
            <a:off x="11504428" y="7285660"/>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589220" y="1668332"/>
            <a:ext cx="10781449" cy="6443690"/>
          </a:xfrm>
          <a:custGeom>
            <a:avLst/>
            <a:gdLst/>
            <a:ahLst/>
            <a:cxnLst/>
            <a:rect l="l" t="t" r="r" b="b"/>
            <a:pathLst>
              <a:path w="10781449" h="6443690">
                <a:moveTo>
                  <a:pt x="0" y="0"/>
                </a:moveTo>
                <a:lnTo>
                  <a:pt x="10781449" y="0"/>
                </a:lnTo>
                <a:lnTo>
                  <a:pt x="10781449" y="6443690"/>
                </a:lnTo>
                <a:lnTo>
                  <a:pt x="0" y="6443690"/>
                </a:lnTo>
                <a:lnTo>
                  <a:pt x="0" y="0"/>
                </a:lnTo>
                <a:close/>
              </a:path>
            </a:pathLst>
          </a:custGeom>
          <a:blipFill>
            <a:blip r:embed="rId8"/>
            <a:stretch>
              <a:fillRect l="-102" t="-8353" r="-1149" b="-4588"/>
            </a:stretch>
          </a:blipFill>
        </p:spPr>
      </p:sp>
      <p:grpSp>
        <p:nvGrpSpPr>
          <p:cNvPr id="13" name="Group 13"/>
          <p:cNvGrpSpPr/>
          <p:nvPr/>
        </p:nvGrpSpPr>
        <p:grpSpPr>
          <a:xfrm>
            <a:off x="589220" y="1611182"/>
            <a:ext cx="10781449" cy="6500840"/>
            <a:chOff x="0" y="0"/>
            <a:chExt cx="2839559" cy="1712155"/>
          </a:xfrm>
        </p:grpSpPr>
        <p:sp>
          <p:nvSpPr>
            <p:cNvPr id="14" name="Freeform 14"/>
            <p:cNvSpPr/>
            <p:nvPr/>
          </p:nvSpPr>
          <p:spPr>
            <a:xfrm>
              <a:off x="0" y="0"/>
              <a:ext cx="2839559" cy="1712155"/>
            </a:xfrm>
            <a:custGeom>
              <a:avLst/>
              <a:gdLst/>
              <a:ahLst/>
              <a:cxnLst/>
              <a:rect l="l" t="t" r="r" b="b"/>
              <a:pathLst>
                <a:path w="2839559" h="1712155">
                  <a:moveTo>
                    <a:pt x="0" y="0"/>
                  </a:moveTo>
                  <a:lnTo>
                    <a:pt x="2839559" y="0"/>
                  </a:lnTo>
                  <a:lnTo>
                    <a:pt x="2839559" y="1712155"/>
                  </a:lnTo>
                  <a:lnTo>
                    <a:pt x="0" y="1712155"/>
                  </a:lnTo>
                  <a:close/>
                </a:path>
              </a:pathLst>
            </a:custGeom>
            <a:solidFill>
              <a:srgbClr val="000000">
                <a:alpha val="0"/>
              </a:srgbClr>
            </a:solidFill>
            <a:ln w="76200" cap="sq">
              <a:solidFill>
                <a:srgbClr val="E99E68"/>
              </a:solidFill>
              <a:prstDash val="solid"/>
              <a:miter/>
            </a:ln>
          </p:spPr>
        </p:sp>
        <p:sp>
          <p:nvSpPr>
            <p:cNvPr id="15" name="TextBox 15"/>
            <p:cNvSpPr txBox="1"/>
            <p:nvPr/>
          </p:nvSpPr>
          <p:spPr>
            <a:xfrm>
              <a:off x="0" y="-38100"/>
              <a:ext cx="2839559" cy="1750255"/>
            </a:xfrm>
            <a:prstGeom prst="rect">
              <a:avLst/>
            </a:prstGeom>
          </p:spPr>
          <p:txBody>
            <a:bodyPr lIns="50800" tIns="50800" rIns="50800" bIns="50800" rtlCol="0" anchor="ctr"/>
            <a:lstStyle/>
            <a:p>
              <a:pPr algn="ctr">
                <a:lnSpc>
                  <a:spcPts val="2799"/>
                </a:lnSpc>
              </a:pPr>
              <a:endParaRPr/>
            </a:p>
          </p:txBody>
        </p:sp>
      </p:grpSp>
      <p:sp>
        <p:nvSpPr>
          <p:cNvPr id="16" name="TextBox 16"/>
          <p:cNvSpPr txBox="1"/>
          <p:nvPr/>
        </p:nvSpPr>
        <p:spPr>
          <a:xfrm>
            <a:off x="11945566" y="7434954"/>
            <a:ext cx="5630186" cy="518250"/>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9" tooltip="https://achurchnearyou.zendesk.com/hc/en-us/articles/4417483939473-Add-tag-and-edit-services-or-events"/>
              </a:rPr>
              <a:t>Editor Help Centre Article </a:t>
            </a:r>
          </a:p>
        </p:txBody>
      </p:sp>
      <p:sp>
        <p:nvSpPr>
          <p:cNvPr id="17" name="TextBox 17"/>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dirty="0">
                <a:solidFill>
                  <a:srgbClr val="382E73"/>
                </a:solidFill>
                <a:latin typeface="Cabin Bold"/>
              </a:rPr>
              <a:t>Services and events</a:t>
            </a:r>
          </a:p>
        </p:txBody>
      </p:sp>
      <p:grpSp>
        <p:nvGrpSpPr>
          <p:cNvPr id="18" name="Group 18"/>
          <p:cNvGrpSpPr/>
          <p:nvPr/>
        </p:nvGrpSpPr>
        <p:grpSpPr>
          <a:xfrm>
            <a:off x="11575412" y="681033"/>
            <a:ext cx="6370494" cy="5458271"/>
            <a:chOff x="0" y="0"/>
            <a:chExt cx="1677826" cy="1437569"/>
          </a:xfrm>
        </p:grpSpPr>
        <p:sp>
          <p:nvSpPr>
            <p:cNvPr id="19" name="Freeform 19"/>
            <p:cNvSpPr/>
            <p:nvPr/>
          </p:nvSpPr>
          <p:spPr>
            <a:xfrm>
              <a:off x="0" y="0"/>
              <a:ext cx="1677826" cy="1437569"/>
            </a:xfrm>
            <a:custGeom>
              <a:avLst/>
              <a:gdLst/>
              <a:ahLst/>
              <a:cxnLst/>
              <a:rect l="l" t="t" r="r" b="b"/>
              <a:pathLst>
                <a:path w="1677826" h="1437569">
                  <a:moveTo>
                    <a:pt x="0" y="0"/>
                  </a:moveTo>
                  <a:lnTo>
                    <a:pt x="1677826" y="0"/>
                  </a:lnTo>
                  <a:lnTo>
                    <a:pt x="1677826" y="1437569"/>
                  </a:lnTo>
                  <a:lnTo>
                    <a:pt x="0" y="1437569"/>
                  </a:lnTo>
                  <a:close/>
                </a:path>
              </a:pathLst>
            </a:custGeom>
            <a:solidFill>
              <a:srgbClr val="000000">
                <a:alpha val="0"/>
              </a:srgbClr>
            </a:solidFill>
            <a:ln w="76200" cap="sq">
              <a:solidFill>
                <a:srgbClr val="E99E68"/>
              </a:solidFill>
              <a:prstDash val="solid"/>
              <a:miter/>
            </a:ln>
          </p:spPr>
        </p:sp>
        <p:sp>
          <p:nvSpPr>
            <p:cNvPr id="20" name="TextBox 20"/>
            <p:cNvSpPr txBox="1"/>
            <p:nvPr/>
          </p:nvSpPr>
          <p:spPr>
            <a:xfrm>
              <a:off x="0" y="-38100"/>
              <a:ext cx="1677826" cy="1475669"/>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000625" y="7731434"/>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5" name="Freeform 5"/>
          <p:cNvSpPr/>
          <p:nvPr/>
        </p:nvSpPr>
        <p:spPr>
          <a:xfrm>
            <a:off x="10178809" y="1090281"/>
            <a:ext cx="7811262" cy="6641153"/>
          </a:xfrm>
          <a:custGeom>
            <a:avLst/>
            <a:gdLst/>
            <a:ahLst/>
            <a:cxnLst/>
            <a:rect l="l" t="t" r="r" b="b"/>
            <a:pathLst>
              <a:path w="7811262" h="6641153">
                <a:moveTo>
                  <a:pt x="0" y="0"/>
                </a:moveTo>
                <a:lnTo>
                  <a:pt x="7811262" y="0"/>
                </a:lnTo>
                <a:lnTo>
                  <a:pt x="7811262" y="6641153"/>
                </a:lnTo>
                <a:lnTo>
                  <a:pt x="0" y="6641153"/>
                </a:lnTo>
                <a:lnTo>
                  <a:pt x="0" y="0"/>
                </a:lnTo>
                <a:close/>
              </a:path>
            </a:pathLst>
          </a:custGeom>
          <a:blipFill>
            <a:blip r:embed="rId6"/>
            <a:stretch>
              <a:fillRect/>
            </a:stretch>
          </a:blipFill>
        </p:spPr>
      </p:sp>
      <p:sp>
        <p:nvSpPr>
          <p:cNvPr id="6" name="Freeform 6"/>
          <p:cNvSpPr/>
          <p:nvPr/>
        </p:nvSpPr>
        <p:spPr>
          <a:xfrm>
            <a:off x="277373" y="2279277"/>
            <a:ext cx="9649226" cy="4649760"/>
          </a:xfrm>
          <a:custGeom>
            <a:avLst/>
            <a:gdLst/>
            <a:ahLst/>
            <a:cxnLst/>
            <a:rect l="l" t="t" r="r" b="b"/>
            <a:pathLst>
              <a:path w="9649226" h="4649760">
                <a:moveTo>
                  <a:pt x="0" y="0"/>
                </a:moveTo>
                <a:lnTo>
                  <a:pt x="9649225" y="0"/>
                </a:lnTo>
                <a:lnTo>
                  <a:pt x="9649225" y="4649760"/>
                </a:lnTo>
                <a:lnTo>
                  <a:pt x="0" y="4649760"/>
                </a:lnTo>
                <a:lnTo>
                  <a:pt x="0" y="0"/>
                </a:lnTo>
                <a:close/>
              </a:path>
            </a:pathLst>
          </a:custGeom>
          <a:blipFill>
            <a:blip r:embed="rId7"/>
            <a:stretch>
              <a:fillRect/>
            </a:stretch>
          </a:blipFill>
        </p:spPr>
      </p:sp>
      <p:sp>
        <p:nvSpPr>
          <p:cNvPr id="7" name="TextBox 7"/>
          <p:cNvSpPr txBox="1"/>
          <p:nvPr/>
        </p:nvSpPr>
        <p:spPr>
          <a:xfrm>
            <a:off x="1264725" y="7880727"/>
            <a:ext cx="5630186" cy="518250"/>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8" tooltip="https://achurchnearyou.zendesk.com/hc/en-us/articles/4417484088337-Adding-a-news-story-or-notice-sheet"/>
              </a:rPr>
              <a:t>Editor Help Centre Article </a:t>
            </a:r>
          </a:p>
        </p:txBody>
      </p:sp>
      <p:sp>
        <p:nvSpPr>
          <p:cNvPr id="8" name="TextBox 8"/>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News and notices</a:t>
            </a:r>
          </a:p>
        </p:txBody>
      </p:sp>
      <p:grpSp>
        <p:nvGrpSpPr>
          <p:cNvPr id="9" name="Group 9"/>
          <p:cNvGrpSpPr/>
          <p:nvPr/>
        </p:nvGrpSpPr>
        <p:grpSpPr>
          <a:xfrm>
            <a:off x="10178809" y="681033"/>
            <a:ext cx="7894872" cy="7050401"/>
            <a:chOff x="0" y="0"/>
            <a:chExt cx="2079308" cy="1856896"/>
          </a:xfrm>
        </p:grpSpPr>
        <p:sp>
          <p:nvSpPr>
            <p:cNvPr id="10" name="Freeform 10"/>
            <p:cNvSpPr/>
            <p:nvPr/>
          </p:nvSpPr>
          <p:spPr>
            <a:xfrm>
              <a:off x="0" y="0"/>
              <a:ext cx="2079308" cy="1856896"/>
            </a:xfrm>
            <a:custGeom>
              <a:avLst/>
              <a:gdLst/>
              <a:ahLst/>
              <a:cxnLst/>
              <a:rect l="l" t="t" r="r" b="b"/>
              <a:pathLst>
                <a:path w="2079308" h="1856896">
                  <a:moveTo>
                    <a:pt x="0" y="0"/>
                  </a:moveTo>
                  <a:lnTo>
                    <a:pt x="2079308" y="0"/>
                  </a:lnTo>
                  <a:lnTo>
                    <a:pt x="2079308" y="1856896"/>
                  </a:lnTo>
                  <a:lnTo>
                    <a:pt x="0" y="1856896"/>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079308" cy="1894996"/>
            </a:xfrm>
            <a:prstGeom prst="rect">
              <a:avLst/>
            </a:prstGeom>
          </p:spPr>
          <p:txBody>
            <a:bodyPr lIns="50800" tIns="50800" rIns="50800" bIns="50800" rtlCol="0" anchor="ctr"/>
            <a:lstStyle/>
            <a:p>
              <a:pPr algn="ctr">
                <a:lnSpc>
                  <a:spcPts val="2799"/>
                </a:lnSpc>
              </a:pPr>
              <a:endParaRPr/>
            </a:p>
          </p:txBody>
        </p:sp>
      </p:grpSp>
      <p:grpSp>
        <p:nvGrpSpPr>
          <p:cNvPr id="12" name="Group 12"/>
          <p:cNvGrpSpPr/>
          <p:nvPr/>
        </p:nvGrpSpPr>
        <p:grpSpPr>
          <a:xfrm>
            <a:off x="277373" y="1965755"/>
            <a:ext cx="9649226" cy="5083423"/>
            <a:chOff x="0" y="0"/>
            <a:chExt cx="2541360" cy="1338844"/>
          </a:xfrm>
        </p:grpSpPr>
        <p:sp>
          <p:nvSpPr>
            <p:cNvPr id="13" name="Freeform 13"/>
            <p:cNvSpPr/>
            <p:nvPr/>
          </p:nvSpPr>
          <p:spPr>
            <a:xfrm>
              <a:off x="0" y="0"/>
              <a:ext cx="2541360" cy="1338844"/>
            </a:xfrm>
            <a:custGeom>
              <a:avLst/>
              <a:gdLst/>
              <a:ahLst/>
              <a:cxnLst/>
              <a:rect l="l" t="t" r="r" b="b"/>
              <a:pathLst>
                <a:path w="2541360" h="1338844">
                  <a:moveTo>
                    <a:pt x="0" y="0"/>
                  </a:moveTo>
                  <a:lnTo>
                    <a:pt x="2541360" y="0"/>
                  </a:lnTo>
                  <a:lnTo>
                    <a:pt x="2541360" y="1338844"/>
                  </a:lnTo>
                  <a:lnTo>
                    <a:pt x="0" y="1338844"/>
                  </a:lnTo>
                  <a:close/>
                </a:path>
              </a:pathLst>
            </a:custGeom>
            <a:solidFill>
              <a:srgbClr val="000000">
                <a:alpha val="0"/>
              </a:srgbClr>
            </a:solidFill>
            <a:ln w="76200" cap="sq">
              <a:solidFill>
                <a:srgbClr val="E99E68"/>
              </a:solidFill>
              <a:prstDash val="solid"/>
              <a:miter/>
            </a:ln>
          </p:spPr>
        </p:sp>
        <p:sp>
          <p:nvSpPr>
            <p:cNvPr id="14" name="TextBox 14"/>
            <p:cNvSpPr txBox="1"/>
            <p:nvPr/>
          </p:nvSpPr>
          <p:spPr>
            <a:xfrm>
              <a:off x="0" y="-38100"/>
              <a:ext cx="2541360" cy="1376944"/>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262040" y="2827547"/>
            <a:ext cx="6550233" cy="5730249"/>
          </a:xfrm>
          <a:prstGeom prst="rect">
            <a:avLst/>
          </a:prstGeom>
        </p:spPr>
        <p:txBody>
          <a:bodyPr lIns="0" tIns="0" rIns="0" bIns="0" rtlCol="0" anchor="t">
            <a:spAutoFit/>
          </a:bodyPr>
          <a:lstStyle/>
          <a:p>
            <a:pPr algn="l">
              <a:lnSpc>
                <a:spcPts val="3868"/>
              </a:lnSpc>
            </a:pPr>
            <a:r>
              <a:rPr lang="en-US" sz="3582">
                <a:solidFill>
                  <a:srgbClr val="382E73"/>
                </a:solidFill>
                <a:latin typeface="Cabin"/>
              </a:rPr>
              <a:t>The about us page on your site provides a space to tell visitors more about the life and community at your church or within your benefice.</a:t>
            </a:r>
          </a:p>
          <a:p>
            <a:pPr algn="l">
              <a:lnSpc>
                <a:spcPts val="3868"/>
              </a:lnSpc>
            </a:pPr>
            <a:endParaRPr lang="en-US" sz="3582">
              <a:solidFill>
                <a:srgbClr val="382E73"/>
              </a:solidFill>
              <a:latin typeface="Cabin"/>
            </a:endParaRPr>
          </a:p>
        </p:txBody>
      </p:sp>
      <p:sp>
        <p:nvSpPr>
          <p:cNvPr id="4" name="Freeform 4"/>
          <p:cNvSpPr/>
          <p:nvPr/>
        </p:nvSpPr>
        <p:spPr>
          <a:xfrm>
            <a:off x="1028700" y="5719433"/>
            <a:ext cx="6783572" cy="826362"/>
          </a:xfrm>
          <a:custGeom>
            <a:avLst/>
            <a:gdLst/>
            <a:ahLst/>
            <a:cxnLst/>
            <a:rect l="l" t="t" r="r" b="b"/>
            <a:pathLst>
              <a:path w="6783572" h="826362">
                <a:moveTo>
                  <a:pt x="0" y="0"/>
                </a:moveTo>
                <a:lnTo>
                  <a:pt x="6783572" y="0"/>
                </a:lnTo>
                <a:lnTo>
                  <a:pt x="6783572" y="826363"/>
                </a:lnTo>
                <a:lnTo>
                  <a:pt x="0" y="8263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6" name="TextBox 6"/>
          <p:cNvSpPr txBox="1"/>
          <p:nvPr/>
        </p:nvSpPr>
        <p:spPr>
          <a:xfrm>
            <a:off x="1292800" y="5868727"/>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4418095032977-Editing-your-about-us-page"/>
              </a:rPr>
              <a:t>Editor Help Centre Article </a:t>
            </a:r>
          </a:p>
        </p:txBody>
      </p:sp>
      <p:sp>
        <p:nvSpPr>
          <p:cNvPr id="7" name="TextBox 7"/>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About us</a:t>
            </a:r>
          </a:p>
        </p:txBody>
      </p:sp>
      <p:sp>
        <p:nvSpPr>
          <p:cNvPr id="8" name="Freeform 8"/>
          <p:cNvSpPr/>
          <p:nvPr/>
        </p:nvSpPr>
        <p:spPr>
          <a:xfrm>
            <a:off x="8174651" y="620883"/>
            <a:ext cx="9084649" cy="7936914"/>
          </a:xfrm>
          <a:custGeom>
            <a:avLst/>
            <a:gdLst/>
            <a:ahLst/>
            <a:cxnLst/>
            <a:rect l="l" t="t" r="r" b="b"/>
            <a:pathLst>
              <a:path w="9084649" h="7936914">
                <a:moveTo>
                  <a:pt x="0" y="0"/>
                </a:moveTo>
                <a:lnTo>
                  <a:pt x="9084649" y="0"/>
                </a:lnTo>
                <a:lnTo>
                  <a:pt x="9084649" y="7936913"/>
                </a:lnTo>
                <a:lnTo>
                  <a:pt x="0" y="7936913"/>
                </a:lnTo>
                <a:lnTo>
                  <a:pt x="0" y="0"/>
                </a:lnTo>
                <a:close/>
              </a:path>
            </a:pathLst>
          </a:custGeom>
          <a:blipFill>
            <a:blip r:embed="rId7"/>
            <a:stretch>
              <a:fillRect b="-7549"/>
            </a:stretch>
          </a:blipFill>
        </p:spPr>
      </p:sp>
      <p:grpSp>
        <p:nvGrpSpPr>
          <p:cNvPr id="9" name="Group 9"/>
          <p:cNvGrpSpPr/>
          <p:nvPr/>
        </p:nvGrpSpPr>
        <p:grpSpPr>
          <a:xfrm>
            <a:off x="8088926" y="420026"/>
            <a:ext cx="9283595" cy="8137771"/>
            <a:chOff x="0" y="0"/>
            <a:chExt cx="2445062" cy="2143281"/>
          </a:xfrm>
        </p:grpSpPr>
        <p:sp>
          <p:nvSpPr>
            <p:cNvPr id="10" name="Freeform 10"/>
            <p:cNvSpPr/>
            <p:nvPr/>
          </p:nvSpPr>
          <p:spPr>
            <a:xfrm>
              <a:off x="0" y="0"/>
              <a:ext cx="2445062" cy="2143281"/>
            </a:xfrm>
            <a:custGeom>
              <a:avLst/>
              <a:gdLst/>
              <a:ahLst/>
              <a:cxnLst/>
              <a:rect l="l" t="t" r="r" b="b"/>
              <a:pathLst>
                <a:path w="2445062" h="2143281">
                  <a:moveTo>
                    <a:pt x="0" y="0"/>
                  </a:moveTo>
                  <a:lnTo>
                    <a:pt x="2445062" y="0"/>
                  </a:lnTo>
                  <a:lnTo>
                    <a:pt x="2445062" y="2143281"/>
                  </a:lnTo>
                  <a:lnTo>
                    <a:pt x="0" y="2143281"/>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445062" cy="2181381"/>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922993" y="1902795"/>
            <a:ext cx="5623560" cy="5749358"/>
          </a:xfrm>
          <a:prstGeom prst="rect">
            <a:avLst/>
          </a:prstGeom>
        </p:spPr>
        <p:txBody>
          <a:bodyPr lIns="0" tIns="0" rIns="0" bIns="0" rtlCol="0" anchor="t">
            <a:spAutoFit/>
          </a:bodyPr>
          <a:lstStyle/>
          <a:p>
            <a:pPr algn="l">
              <a:lnSpc>
                <a:spcPts val="3888"/>
              </a:lnSpc>
            </a:pPr>
            <a:r>
              <a:rPr lang="en-US" sz="3600">
                <a:solidFill>
                  <a:srgbClr val="382E73"/>
                </a:solidFill>
                <a:latin typeface="Cabin"/>
              </a:rPr>
              <a:t>Add</a:t>
            </a:r>
            <a:r>
              <a:rPr lang="en-US" sz="3600">
                <a:solidFill>
                  <a:srgbClr val="382E73"/>
                </a:solidFill>
                <a:latin typeface="Cabin Bold"/>
              </a:rPr>
              <a:t> </a:t>
            </a:r>
            <a:r>
              <a:rPr lang="en-US" sz="3600">
                <a:solidFill>
                  <a:srgbClr val="382E73"/>
                </a:solidFill>
                <a:latin typeface="Cabin"/>
              </a:rPr>
              <a:t>your own pages to highlight aspects of church life.</a:t>
            </a:r>
          </a:p>
          <a:p>
            <a:pPr algn="l">
              <a:lnSpc>
                <a:spcPts val="3888"/>
              </a:lnSpc>
            </a:pPr>
            <a:endParaRPr lang="en-US" sz="3600">
              <a:solidFill>
                <a:srgbClr val="382E73"/>
              </a:solidFill>
              <a:latin typeface="Cabin"/>
            </a:endParaRPr>
          </a:p>
          <a:p>
            <a:pPr algn="l">
              <a:lnSpc>
                <a:spcPts val="3888"/>
              </a:lnSpc>
            </a:pPr>
            <a:r>
              <a:rPr lang="en-US" sz="3600">
                <a:solidFill>
                  <a:srgbClr val="382E73"/>
                </a:solidFill>
                <a:latin typeface="Cabin"/>
              </a:rPr>
              <a:t>Churches often create custom pages for weddings and funerals, safeguarding, or social action projects as examples.</a:t>
            </a:r>
          </a:p>
        </p:txBody>
      </p:sp>
      <p:sp>
        <p:nvSpPr>
          <p:cNvPr id="4" name="Freeform 4"/>
          <p:cNvSpPr/>
          <p:nvPr/>
        </p:nvSpPr>
        <p:spPr>
          <a:xfrm>
            <a:off x="658893" y="6571575"/>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6" name="TextBox 6"/>
          <p:cNvSpPr txBox="1"/>
          <p:nvPr/>
        </p:nvSpPr>
        <p:spPr>
          <a:xfrm>
            <a:off x="922993" y="6720868"/>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4417484293777-Creating-editing-and-deleting-custom-pages-on-your-site"/>
              </a:rPr>
              <a:t>Editor Help Centre Article </a:t>
            </a:r>
          </a:p>
        </p:txBody>
      </p:sp>
      <p:sp>
        <p:nvSpPr>
          <p:cNvPr id="7" name="Freeform 7"/>
          <p:cNvSpPr/>
          <p:nvPr/>
        </p:nvSpPr>
        <p:spPr>
          <a:xfrm>
            <a:off x="7793909" y="1308384"/>
            <a:ext cx="10303591" cy="6485793"/>
          </a:xfrm>
          <a:custGeom>
            <a:avLst/>
            <a:gdLst/>
            <a:ahLst/>
            <a:cxnLst/>
            <a:rect l="l" t="t" r="r" b="b"/>
            <a:pathLst>
              <a:path w="10303591" h="6485793">
                <a:moveTo>
                  <a:pt x="0" y="0"/>
                </a:moveTo>
                <a:lnTo>
                  <a:pt x="10303591" y="0"/>
                </a:lnTo>
                <a:lnTo>
                  <a:pt x="10303591" y="6485793"/>
                </a:lnTo>
                <a:lnTo>
                  <a:pt x="0" y="6485793"/>
                </a:lnTo>
                <a:lnTo>
                  <a:pt x="0" y="0"/>
                </a:lnTo>
                <a:close/>
              </a:path>
            </a:pathLst>
          </a:custGeom>
          <a:blipFill>
            <a:blip r:embed="rId7"/>
            <a:stretch>
              <a:fillRect l="-1500"/>
            </a:stretch>
          </a:blipFill>
        </p:spPr>
      </p:sp>
      <p:sp>
        <p:nvSpPr>
          <p:cNvPr id="8" name="TextBox 8"/>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Custom pages</a:t>
            </a:r>
          </a:p>
        </p:txBody>
      </p:sp>
      <p:grpSp>
        <p:nvGrpSpPr>
          <p:cNvPr id="9" name="Group 9"/>
          <p:cNvGrpSpPr/>
          <p:nvPr/>
        </p:nvGrpSpPr>
        <p:grpSpPr>
          <a:xfrm>
            <a:off x="7615514" y="1120529"/>
            <a:ext cx="10567711" cy="6673647"/>
            <a:chOff x="0" y="0"/>
            <a:chExt cx="2783266" cy="1757668"/>
          </a:xfrm>
        </p:grpSpPr>
        <p:sp>
          <p:nvSpPr>
            <p:cNvPr id="10" name="Freeform 10"/>
            <p:cNvSpPr/>
            <p:nvPr/>
          </p:nvSpPr>
          <p:spPr>
            <a:xfrm>
              <a:off x="0" y="0"/>
              <a:ext cx="2783266" cy="1757668"/>
            </a:xfrm>
            <a:custGeom>
              <a:avLst/>
              <a:gdLst/>
              <a:ahLst/>
              <a:cxnLst/>
              <a:rect l="l" t="t" r="r" b="b"/>
              <a:pathLst>
                <a:path w="2783266" h="1757668">
                  <a:moveTo>
                    <a:pt x="0" y="0"/>
                  </a:moveTo>
                  <a:lnTo>
                    <a:pt x="2783266" y="0"/>
                  </a:lnTo>
                  <a:lnTo>
                    <a:pt x="2783266" y="1757668"/>
                  </a:lnTo>
                  <a:lnTo>
                    <a:pt x="0" y="1757668"/>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783266" cy="1795768"/>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658893" y="6571575"/>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5" name="TextBox 5"/>
          <p:cNvSpPr txBox="1"/>
          <p:nvPr/>
        </p:nvSpPr>
        <p:spPr>
          <a:xfrm>
            <a:off x="922993" y="6720868"/>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4417475076753-Updating-your-church-s-address"/>
              </a:rPr>
              <a:t>Editor Help Centre Article </a:t>
            </a:r>
          </a:p>
        </p:txBody>
      </p:sp>
      <p:sp>
        <p:nvSpPr>
          <p:cNvPr id="6" name="TextBox 6"/>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Find us</a:t>
            </a:r>
          </a:p>
        </p:txBody>
      </p:sp>
      <p:sp>
        <p:nvSpPr>
          <p:cNvPr id="7" name="TextBox 7"/>
          <p:cNvSpPr txBox="1"/>
          <p:nvPr/>
        </p:nvSpPr>
        <p:spPr>
          <a:xfrm>
            <a:off x="763668" y="2169555"/>
            <a:ext cx="6228313" cy="3756732"/>
          </a:xfrm>
          <a:prstGeom prst="rect">
            <a:avLst/>
          </a:prstGeom>
        </p:spPr>
        <p:txBody>
          <a:bodyPr lIns="0" tIns="0" rIns="0" bIns="0" rtlCol="0" anchor="t">
            <a:spAutoFit/>
          </a:bodyPr>
          <a:lstStyle/>
          <a:p>
            <a:pPr algn="l">
              <a:lnSpc>
                <a:spcPts val="3888"/>
              </a:lnSpc>
            </a:pPr>
            <a:r>
              <a:rPr lang="en-US" sz="3600">
                <a:solidFill>
                  <a:srgbClr val="382E73"/>
                </a:solidFill>
                <a:latin typeface="Cabin"/>
              </a:rPr>
              <a:t>Tell people how to find you on the Find us page. </a:t>
            </a:r>
          </a:p>
          <a:p>
            <a:pPr algn="l">
              <a:lnSpc>
                <a:spcPts val="3888"/>
              </a:lnSpc>
            </a:pPr>
            <a:endParaRPr lang="en-US" sz="3600">
              <a:solidFill>
                <a:srgbClr val="382E73"/>
              </a:solidFill>
              <a:latin typeface="Cabin"/>
            </a:endParaRPr>
          </a:p>
          <a:p>
            <a:pPr algn="l">
              <a:lnSpc>
                <a:spcPts val="3888"/>
              </a:lnSpc>
            </a:pPr>
            <a:r>
              <a:rPr lang="en-US" sz="3600">
                <a:solidFill>
                  <a:srgbClr val="382E73"/>
                </a:solidFill>
                <a:latin typeface="Cabin"/>
              </a:rPr>
              <a:t>Bus routes, parking information and the numbers for local taxi firms will help new visitors feel welcome. </a:t>
            </a:r>
          </a:p>
        </p:txBody>
      </p:sp>
      <p:sp>
        <p:nvSpPr>
          <p:cNvPr id="8" name="Freeform 8"/>
          <p:cNvSpPr/>
          <p:nvPr/>
        </p:nvSpPr>
        <p:spPr>
          <a:xfrm>
            <a:off x="9144000" y="420026"/>
            <a:ext cx="7914026" cy="8174867"/>
          </a:xfrm>
          <a:custGeom>
            <a:avLst/>
            <a:gdLst/>
            <a:ahLst/>
            <a:cxnLst/>
            <a:rect l="l" t="t" r="r" b="b"/>
            <a:pathLst>
              <a:path w="7914026" h="8174867">
                <a:moveTo>
                  <a:pt x="0" y="0"/>
                </a:moveTo>
                <a:lnTo>
                  <a:pt x="7914026" y="0"/>
                </a:lnTo>
                <a:lnTo>
                  <a:pt x="7914026" y="8174866"/>
                </a:lnTo>
                <a:lnTo>
                  <a:pt x="0" y="8174866"/>
                </a:lnTo>
                <a:lnTo>
                  <a:pt x="0" y="0"/>
                </a:lnTo>
                <a:close/>
              </a:path>
            </a:pathLst>
          </a:custGeom>
          <a:blipFill>
            <a:blip r:embed="rId7"/>
            <a:stretch>
              <a:fillRect t="-7515" b="-4922"/>
            </a:stretch>
          </a:blipFill>
        </p:spPr>
      </p:sp>
      <p:grpSp>
        <p:nvGrpSpPr>
          <p:cNvPr id="9" name="Group 9"/>
          <p:cNvGrpSpPr/>
          <p:nvPr/>
        </p:nvGrpSpPr>
        <p:grpSpPr>
          <a:xfrm>
            <a:off x="8964737" y="268990"/>
            <a:ext cx="8294563" cy="8472010"/>
            <a:chOff x="0" y="0"/>
            <a:chExt cx="2184576" cy="2231311"/>
          </a:xfrm>
        </p:grpSpPr>
        <p:sp>
          <p:nvSpPr>
            <p:cNvPr id="10" name="Freeform 10"/>
            <p:cNvSpPr/>
            <p:nvPr/>
          </p:nvSpPr>
          <p:spPr>
            <a:xfrm>
              <a:off x="0" y="0"/>
              <a:ext cx="2184576" cy="2231311"/>
            </a:xfrm>
            <a:custGeom>
              <a:avLst/>
              <a:gdLst/>
              <a:ahLst/>
              <a:cxnLst/>
              <a:rect l="l" t="t" r="r" b="b"/>
              <a:pathLst>
                <a:path w="2184576" h="2231311">
                  <a:moveTo>
                    <a:pt x="0" y="0"/>
                  </a:moveTo>
                  <a:lnTo>
                    <a:pt x="2184576" y="0"/>
                  </a:lnTo>
                  <a:lnTo>
                    <a:pt x="2184576" y="2231311"/>
                  </a:lnTo>
                  <a:lnTo>
                    <a:pt x="0" y="2231311"/>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184576" cy="2269411"/>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763668" y="1879467"/>
            <a:ext cx="6748272" cy="5749358"/>
          </a:xfrm>
          <a:prstGeom prst="rect">
            <a:avLst/>
          </a:prstGeom>
        </p:spPr>
        <p:txBody>
          <a:bodyPr lIns="0" tIns="0" rIns="0" bIns="0" rtlCol="0" anchor="t">
            <a:spAutoFit/>
          </a:bodyPr>
          <a:lstStyle/>
          <a:p>
            <a:pPr algn="l">
              <a:lnSpc>
                <a:spcPts val="3888"/>
              </a:lnSpc>
            </a:pPr>
            <a:r>
              <a:rPr lang="en-US" sz="3600">
                <a:solidFill>
                  <a:srgbClr val="382E73"/>
                </a:solidFill>
                <a:latin typeface="Cabin"/>
              </a:rPr>
              <a:t>Visitors can use the get in touch page to contact the church through the inbox and to find the contact number and web address.</a:t>
            </a:r>
          </a:p>
          <a:p>
            <a:pPr algn="l">
              <a:lnSpc>
                <a:spcPts val="3888"/>
              </a:lnSpc>
            </a:pPr>
            <a:endParaRPr lang="en-US" sz="3600">
              <a:solidFill>
                <a:srgbClr val="382E73"/>
              </a:solidFill>
              <a:latin typeface="Cabin"/>
            </a:endParaRPr>
          </a:p>
          <a:p>
            <a:pPr algn="l">
              <a:lnSpc>
                <a:spcPts val="3888"/>
              </a:lnSpc>
            </a:pPr>
            <a:r>
              <a:rPr lang="en-US" sz="3600">
                <a:solidFill>
                  <a:srgbClr val="382E73"/>
                </a:solidFill>
                <a:latin typeface="Cabin"/>
              </a:rPr>
              <a:t>All messages you receive via the site are sent direct to an email address of your choice for you to reply from.</a:t>
            </a:r>
          </a:p>
          <a:p>
            <a:pPr algn="l">
              <a:lnSpc>
                <a:spcPts val="3888"/>
              </a:lnSpc>
            </a:pPr>
            <a:endParaRPr lang="en-US" sz="3600">
              <a:solidFill>
                <a:srgbClr val="382E73"/>
              </a:solidFill>
              <a:latin typeface="Cabin"/>
            </a:endParaRPr>
          </a:p>
        </p:txBody>
      </p:sp>
      <p:sp>
        <p:nvSpPr>
          <p:cNvPr id="4" name="Freeform 4"/>
          <p:cNvSpPr/>
          <p:nvPr/>
        </p:nvSpPr>
        <p:spPr>
          <a:xfrm>
            <a:off x="658893" y="6571575"/>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6" name="TextBox 6"/>
          <p:cNvSpPr txBox="1"/>
          <p:nvPr/>
        </p:nvSpPr>
        <p:spPr>
          <a:xfrm>
            <a:off x="922993" y="6720868"/>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4417469815185-Updating-the-get-in-touch-information"/>
              </a:rPr>
              <a:t>Editor Help Centre Article </a:t>
            </a:r>
          </a:p>
        </p:txBody>
      </p:sp>
      <p:sp>
        <p:nvSpPr>
          <p:cNvPr id="7" name="TextBox 7"/>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Get in touch</a:t>
            </a:r>
          </a:p>
        </p:txBody>
      </p:sp>
      <p:sp>
        <p:nvSpPr>
          <p:cNvPr id="8" name="Freeform 8"/>
          <p:cNvSpPr/>
          <p:nvPr/>
        </p:nvSpPr>
        <p:spPr>
          <a:xfrm>
            <a:off x="9144000" y="236706"/>
            <a:ext cx="7588425" cy="8332559"/>
          </a:xfrm>
          <a:custGeom>
            <a:avLst/>
            <a:gdLst/>
            <a:ahLst/>
            <a:cxnLst/>
            <a:rect l="l" t="t" r="r" b="b"/>
            <a:pathLst>
              <a:path w="7588425" h="8332559">
                <a:moveTo>
                  <a:pt x="0" y="0"/>
                </a:moveTo>
                <a:lnTo>
                  <a:pt x="7588425" y="0"/>
                </a:lnTo>
                <a:lnTo>
                  <a:pt x="7588425" y="8332558"/>
                </a:lnTo>
                <a:lnTo>
                  <a:pt x="0" y="8332558"/>
                </a:lnTo>
                <a:lnTo>
                  <a:pt x="0" y="0"/>
                </a:lnTo>
                <a:close/>
              </a:path>
            </a:pathLst>
          </a:custGeom>
          <a:blipFill>
            <a:blip r:embed="rId7"/>
            <a:stretch>
              <a:fillRect/>
            </a:stretch>
          </a:blipFill>
        </p:spPr>
      </p:sp>
      <p:grpSp>
        <p:nvGrpSpPr>
          <p:cNvPr id="9" name="Group 9"/>
          <p:cNvGrpSpPr/>
          <p:nvPr/>
        </p:nvGrpSpPr>
        <p:grpSpPr>
          <a:xfrm>
            <a:off x="8964737" y="179556"/>
            <a:ext cx="8294563" cy="8504294"/>
            <a:chOff x="0" y="0"/>
            <a:chExt cx="2184576" cy="2239814"/>
          </a:xfrm>
        </p:grpSpPr>
        <p:sp>
          <p:nvSpPr>
            <p:cNvPr id="10" name="Freeform 10"/>
            <p:cNvSpPr/>
            <p:nvPr/>
          </p:nvSpPr>
          <p:spPr>
            <a:xfrm>
              <a:off x="0" y="0"/>
              <a:ext cx="2184576" cy="2239814"/>
            </a:xfrm>
            <a:custGeom>
              <a:avLst/>
              <a:gdLst/>
              <a:ahLst/>
              <a:cxnLst/>
              <a:rect l="l" t="t" r="r" b="b"/>
              <a:pathLst>
                <a:path w="2184576" h="2239814">
                  <a:moveTo>
                    <a:pt x="0" y="0"/>
                  </a:moveTo>
                  <a:lnTo>
                    <a:pt x="2184576" y="0"/>
                  </a:lnTo>
                  <a:lnTo>
                    <a:pt x="2184576" y="2239814"/>
                  </a:lnTo>
                  <a:lnTo>
                    <a:pt x="0" y="2239814"/>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184576" cy="2277914"/>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237582" y="7742902"/>
            <a:ext cx="6783572" cy="826362"/>
          </a:xfrm>
          <a:custGeom>
            <a:avLst/>
            <a:gdLst/>
            <a:ahLst/>
            <a:cxnLst/>
            <a:rect l="l" t="t" r="r" b="b"/>
            <a:pathLst>
              <a:path w="6783572" h="826362">
                <a:moveTo>
                  <a:pt x="0" y="0"/>
                </a:moveTo>
                <a:lnTo>
                  <a:pt x="6783572" y="0"/>
                </a:lnTo>
                <a:lnTo>
                  <a:pt x="6783572" y="826362"/>
                </a:lnTo>
                <a:lnTo>
                  <a:pt x="0" y="826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5" name="TextBox 5"/>
          <p:cNvSpPr txBox="1"/>
          <p:nvPr/>
        </p:nvSpPr>
        <p:spPr>
          <a:xfrm>
            <a:off x="1501682" y="7892196"/>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4418167590289-Tagging-your-church-s-facilities-and-features"/>
              </a:rPr>
              <a:t>Editor Help Centre Article </a:t>
            </a:r>
          </a:p>
        </p:txBody>
      </p:sp>
      <p:sp>
        <p:nvSpPr>
          <p:cNvPr id="6" name="TextBox 6"/>
          <p:cNvSpPr txBox="1"/>
          <p:nvPr/>
        </p:nvSpPr>
        <p:spPr>
          <a:xfrm>
            <a:off x="763668" y="68103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Features and facilities</a:t>
            </a:r>
          </a:p>
        </p:txBody>
      </p:sp>
      <p:grpSp>
        <p:nvGrpSpPr>
          <p:cNvPr id="7" name="Group 7"/>
          <p:cNvGrpSpPr/>
          <p:nvPr/>
        </p:nvGrpSpPr>
        <p:grpSpPr>
          <a:xfrm>
            <a:off x="10030183" y="420026"/>
            <a:ext cx="8152539" cy="8291259"/>
            <a:chOff x="0" y="0"/>
            <a:chExt cx="2147171" cy="2183706"/>
          </a:xfrm>
        </p:grpSpPr>
        <p:sp>
          <p:nvSpPr>
            <p:cNvPr id="8" name="Freeform 8"/>
            <p:cNvSpPr/>
            <p:nvPr/>
          </p:nvSpPr>
          <p:spPr>
            <a:xfrm>
              <a:off x="0" y="0"/>
              <a:ext cx="2147171" cy="2183706"/>
            </a:xfrm>
            <a:custGeom>
              <a:avLst/>
              <a:gdLst/>
              <a:ahLst/>
              <a:cxnLst/>
              <a:rect l="l" t="t" r="r" b="b"/>
              <a:pathLst>
                <a:path w="2147171" h="2183706">
                  <a:moveTo>
                    <a:pt x="0" y="0"/>
                  </a:moveTo>
                  <a:lnTo>
                    <a:pt x="2147171" y="0"/>
                  </a:lnTo>
                  <a:lnTo>
                    <a:pt x="2147171" y="2183706"/>
                  </a:lnTo>
                  <a:lnTo>
                    <a:pt x="0" y="2183706"/>
                  </a:lnTo>
                  <a:close/>
                </a:path>
              </a:pathLst>
            </a:custGeom>
            <a:solidFill>
              <a:srgbClr val="000000">
                <a:alpha val="0"/>
              </a:srgbClr>
            </a:solidFill>
            <a:ln w="76200" cap="sq">
              <a:solidFill>
                <a:srgbClr val="E99E68"/>
              </a:solidFill>
              <a:prstDash val="solid"/>
              <a:miter/>
            </a:ln>
          </p:spPr>
        </p:sp>
        <p:sp>
          <p:nvSpPr>
            <p:cNvPr id="9" name="TextBox 9"/>
            <p:cNvSpPr txBox="1"/>
            <p:nvPr/>
          </p:nvSpPr>
          <p:spPr>
            <a:xfrm>
              <a:off x="0" y="-38100"/>
              <a:ext cx="2147171" cy="2221806"/>
            </a:xfrm>
            <a:prstGeom prst="rect">
              <a:avLst/>
            </a:prstGeom>
          </p:spPr>
          <p:txBody>
            <a:bodyPr lIns="50800" tIns="50800" rIns="50800" bIns="50800" rtlCol="0" anchor="ctr"/>
            <a:lstStyle/>
            <a:p>
              <a:pPr algn="ctr">
                <a:lnSpc>
                  <a:spcPts val="2799"/>
                </a:lnSpc>
              </a:pPr>
              <a:endParaRPr/>
            </a:p>
          </p:txBody>
        </p:sp>
      </p:grpSp>
      <p:sp>
        <p:nvSpPr>
          <p:cNvPr id="10" name="TextBox 10"/>
          <p:cNvSpPr txBox="1"/>
          <p:nvPr/>
        </p:nvSpPr>
        <p:spPr>
          <a:xfrm>
            <a:off x="694159" y="1795411"/>
            <a:ext cx="9336024" cy="4863997"/>
          </a:xfrm>
          <a:prstGeom prst="rect">
            <a:avLst/>
          </a:prstGeom>
        </p:spPr>
        <p:txBody>
          <a:bodyPr lIns="0" tIns="0" rIns="0" bIns="0" rtlCol="0" anchor="t">
            <a:spAutoFit/>
          </a:bodyPr>
          <a:lstStyle/>
          <a:p>
            <a:pPr algn="l">
              <a:lnSpc>
                <a:spcPts val="3888"/>
              </a:lnSpc>
            </a:pPr>
            <a:r>
              <a:rPr lang="en-US" sz="3600">
                <a:solidFill>
                  <a:srgbClr val="382E73"/>
                </a:solidFill>
                <a:latin typeface="Cabin"/>
              </a:rPr>
              <a:t>Facilities tags highlight the features and facilities of your church building or community. </a:t>
            </a:r>
          </a:p>
          <a:p>
            <a:pPr algn="l">
              <a:lnSpc>
                <a:spcPts val="3888"/>
              </a:lnSpc>
            </a:pPr>
            <a:endParaRPr lang="en-US" sz="3600">
              <a:solidFill>
                <a:srgbClr val="382E73"/>
              </a:solidFill>
              <a:latin typeface="Cabin"/>
            </a:endParaRPr>
          </a:p>
          <a:p>
            <a:pPr algn="l">
              <a:lnSpc>
                <a:spcPts val="3888"/>
              </a:lnSpc>
            </a:pPr>
            <a:r>
              <a:rPr lang="en-US" sz="3600">
                <a:solidFill>
                  <a:srgbClr val="382E73"/>
                </a:solidFill>
                <a:latin typeface="Cabin"/>
              </a:rPr>
              <a:t>Visitors to the site can search for a church which has a specific feature; for example, a ramped entrance or accessible toilet.</a:t>
            </a:r>
          </a:p>
          <a:p>
            <a:pPr algn="l">
              <a:lnSpc>
                <a:spcPts val="3888"/>
              </a:lnSpc>
            </a:pPr>
            <a:endParaRPr lang="en-US" sz="3600">
              <a:solidFill>
                <a:srgbClr val="382E73"/>
              </a:solidFill>
              <a:latin typeface="Cabin"/>
            </a:endParaRPr>
          </a:p>
          <a:p>
            <a:pPr algn="l">
              <a:lnSpc>
                <a:spcPts val="3888"/>
              </a:lnSpc>
            </a:pPr>
            <a:r>
              <a:rPr lang="en-US" sz="3600">
                <a:solidFill>
                  <a:srgbClr val="382E73"/>
                </a:solidFill>
                <a:latin typeface="Cabin"/>
              </a:rPr>
              <a:t>Adding tags to your site, such as these, will help them to feel more confident, knowing what to expect, when visiting for the first time. </a:t>
            </a:r>
          </a:p>
        </p:txBody>
      </p:sp>
      <p:sp>
        <p:nvSpPr>
          <p:cNvPr id="11" name="Freeform 11"/>
          <p:cNvSpPr/>
          <p:nvPr/>
        </p:nvSpPr>
        <p:spPr>
          <a:xfrm>
            <a:off x="10335275" y="591765"/>
            <a:ext cx="7436442" cy="7977500"/>
          </a:xfrm>
          <a:custGeom>
            <a:avLst/>
            <a:gdLst/>
            <a:ahLst/>
            <a:cxnLst/>
            <a:rect l="l" t="t" r="r" b="b"/>
            <a:pathLst>
              <a:path w="7436442" h="7977500">
                <a:moveTo>
                  <a:pt x="0" y="0"/>
                </a:moveTo>
                <a:lnTo>
                  <a:pt x="7436442" y="0"/>
                </a:lnTo>
                <a:lnTo>
                  <a:pt x="7436442" y="7977499"/>
                </a:lnTo>
                <a:lnTo>
                  <a:pt x="0" y="7977499"/>
                </a:lnTo>
                <a:lnTo>
                  <a:pt x="0" y="0"/>
                </a:lnTo>
                <a:close/>
              </a:path>
            </a:pathLst>
          </a:custGeom>
          <a:blipFill>
            <a:blip r:embed="rId7"/>
            <a:stretch>
              <a:fillRect b="-18753"/>
            </a:stretch>
          </a:blipFill>
        </p:spPr>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1215834" y="673150"/>
            <a:ext cx="12230418" cy="1923484"/>
          </a:xfrm>
          <a:prstGeom prst="rect">
            <a:avLst/>
          </a:prstGeom>
        </p:spPr>
        <p:txBody>
          <a:bodyPr lIns="0" tIns="0" rIns="0" bIns="0" rtlCol="0" anchor="t">
            <a:spAutoFit/>
          </a:bodyPr>
          <a:lstStyle/>
          <a:p>
            <a:pPr algn="l">
              <a:lnSpc>
                <a:spcPts val="7128"/>
              </a:lnSpc>
            </a:pPr>
            <a:r>
              <a:rPr lang="en-US" sz="5940">
                <a:solidFill>
                  <a:srgbClr val="FFFFFF"/>
                </a:solidFill>
                <a:latin typeface="Cabin"/>
              </a:rPr>
              <a:t>What could my Benefice site look like?</a:t>
            </a:r>
          </a:p>
        </p:txBody>
      </p:sp>
      <p:sp>
        <p:nvSpPr>
          <p:cNvPr id="10" name="TextBox 10"/>
          <p:cNvSpPr txBox="1"/>
          <p:nvPr/>
        </p:nvSpPr>
        <p:spPr>
          <a:xfrm>
            <a:off x="720924" y="2157403"/>
            <a:ext cx="4800633" cy="5972175"/>
          </a:xfrm>
          <a:prstGeom prst="rect">
            <a:avLst/>
          </a:prstGeom>
        </p:spPr>
        <p:txBody>
          <a:bodyPr lIns="0" tIns="0" rIns="0" bIns="0" rtlCol="0" anchor="t">
            <a:spAutoFit/>
          </a:bodyPr>
          <a:lstStyle/>
          <a:p>
            <a:pPr marL="651053" lvl="1" indent="-325526" algn="l">
              <a:lnSpc>
                <a:spcPts val="4320"/>
              </a:lnSpc>
              <a:buFont typeface="Arial"/>
              <a:buChar char="•"/>
            </a:pPr>
            <a:r>
              <a:rPr lang="en-US" sz="3600">
                <a:solidFill>
                  <a:srgbClr val="382E73"/>
                </a:solidFill>
                <a:latin typeface="Cabin"/>
              </a:rPr>
              <a:t>Homepage</a:t>
            </a:r>
          </a:p>
          <a:p>
            <a:pPr algn="l">
              <a:lnSpc>
                <a:spcPts val="4320"/>
              </a:lnSpc>
            </a:pPr>
            <a:r>
              <a:rPr lang="en-US" sz="3600">
                <a:solidFill>
                  <a:srgbClr val="382E73"/>
                </a:solidFill>
                <a:latin typeface="Cabin"/>
              </a:rPr>
              <a:t> </a:t>
            </a:r>
          </a:p>
          <a:p>
            <a:pPr marL="651053" lvl="1" indent="-325526" algn="l">
              <a:lnSpc>
                <a:spcPts val="4320"/>
              </a:lnSpc>
              <a:buFont typeface="Arial"/>
              <a:buChar char="•"/>
            </a:pPr>
            <a:r>
              <a:rPr lang="en-US" sz="3600">
                <a:solidFill>
                  <a:srgbClr val="382E73"/>
                </a:solidFill>
                <a:latin typeface="Cabin"/>
              </a:rPr>
              <a:t>Services and events</a:t>
            </a:r>
          </a:p>
          <a:p>
            <a:pPr algn="l">
              <a:lnSpc>
                <a:spcPts val="4320"/>
              </a:lnSpc>
            </a:pPr>
            <a:endParaRPr lang="en-US" sz="3600">
              <a:solidFill>
                <a:srgbClr val="382E73"/>
              </a:solidFill>
              <a:latin typeface="Cabin"/>
            </a:endParaRPr>
          </a:p>
          <a:p>
            <a:pPr marL="651053" lvl="1" indent="-325526" algn="l">
              <a:lnSpc>
                <a:spcPts val="4320"/>
              </a:lnSpc>
              <a:buFont typeface="Arial"/>
              <a:buChar char="•"/>
            </a:pPr>
            <a:r>
              <a:rPr lang="en-US" sz="3600">
                <a:solidFill>
                  <a:srgbClr val="382E73"/>
                </a:solidFill>
                <a:latin typeface="Cabin"/>
              </a:rPr>
              <a:t>News and notices</a:t>
            </a:r>
          </a:p>
          <a:p>
            <a:pPr algn="l">
              <a:lnSpc>
                <a:spcPts val="4320"/>
              </a:lnSpc>
            </a:pPr>
            <a:endParaRPr lang="en-US" sz="3600">
              <a:solidFill>
                <a:srgbClr val="382E73"/>
              </a:solidFill>
              <a:latin typeface="Cabin"/>
            </a:endParaRPr>
          </a:p>
          <a:p>
            <a:pPr marL="651053" lvl="1" indent="-325526" algn="l">
              <a:lnSpc>
                <a:spcPts val="4320"/>
              </a:lnSpc>
              <a:buFont typeface="Arial"/>
              <a:buChar char="•"/>
            </a:pPr>
            <a:r>
              <a:rPr lang="en-US" sz="3600">
                <a:solidFill>
                  <a:srgbClr val="382E73"/>
                </a:solidFill>
                <a:latin typeface="Cabin"/>
              </a:rPr>
              <a:t>About us </a:t>
            </a:r>
          </a:p>
          <a:p>
            <a:pPr algn="l">
              <a:lnSpc>
                <a:spcPts val="4320"/>
              </a:lnSpc>
            </a:pPr>
            <a:endParaRPr lang="en-US" sz="3600">
              <a:solidFill>
                <a:srgbClr val="382E73"/>
              </a:solidFill>
              <a:latin typeface="Cabin"/>
            </a:endParaRPr>
          </a:p>
          <a:p>
            <a:pPr marL="651053" lvl="1" indent="-325526" algn="l">
              <a:lnSpc>
                <a:spcPts val="4320"/>
              </a:lnSpc>
              <a:buFont typeface="Arial"/>
              <a:buChar char="•"/>
            </a:pPr>
            <a:r>
              <a:rPr lang="en-US" sz="3600">
                <a:solidFill>
                  <a:srgbClr val="382E73"/>
                </a:solidFill>
                <a:latin typeface="Cabin"/>
              </a:rPr>
              <a:t>Custom pages</a:t>
            </a:r>
          </a:p>
          <a:p>
            <a:pPr algn="l">
              <a:lnSpc>
                <a:spcPts val="4320"/>
              </a:lnSpc>
            </a:pPr>
            <a:endParaRPr lang="en-US" sz="3600">
              <a:solidFill>
                <a:srgbClr val="382E73"/>
              </a:solidFill>
              <a:latin typeface="Cabin"/>
            </a:endParaRPr>
          </a:p>
          <a:p>
            <a:pPr marL="651510" lvl="1" indent="-325755" algn="l">
              <a:lnSpc>
                <a:spcPts val="4320"/>
              </a:lnSpc>
              <a:buFont typeface="Arial"/>
              <a:buChar char="•"/>
            </a:pPr>
            <a:r>
              <a:rPr lang="en-US" sz="3600">
                <a:solidFill>
                  <a:srgbClr val="382E73"/>
                </a:solidFill>
                <a:latin typeface="Cabin"/>
              </a:rPr>
              <a:t>Church locations</a:t>
            </a:r>
          </a:p>
        </p:txBody>
      </p:sp>
      <p:sp>
        <p:nvSpPr>
          <p:cNvPr id="11" name="Freeform 11"/>
          <p:cNvSpPr/>
          <p:nvPr/>
        </p:nvSpPr>
        <p:spPr>
          <a:xfrm>
            <a:off x="5521557" y="1755648"/>
            <a:ext cx="7009349" cy="6775704"/>
          </a:xfrm>
          <a:custGeom>
            <a:avLst/>
            <a:gdLst/>
            <a:ahLst/>
            <a:cxnLst/>
            <a:rect l="l" t="t" r="r" b="b"/>
            <a:pathLst>
              <a:path w="7009349" h="6775704">
                <a:moveTo>
                  <a:pt x="0" y="0"/>
                </a:moveTo>
                <a:lnTo>
                  <a:pt x="7009349" y="0"/>
                </a:lnTo>
                <a:lnTo>
                  <a:pt x="7009349" y="6775704"/>
                </a:lnTo>
                <a:lnTo>
                  <a:pt x="0" y="6775704"/>
                </a:lnTo>
                <a:lnTo>
                  <a:pt x="0" y="0"/>
                </a:lnTo>
                <a:close/>
              </a:path>
            </a:pathLst>
          </a:custGeom>
          <a:blipFill>
            <a:blip r:embed="rId4"/>
            <a:stretch>
              <a:fillRect/>
            </a:stretch>
          </a:blipFill>
        </p:spPr>
      </p:sp>
      <p:sp>
        <p:nvSpPr>
          <p:cNvPr id="12" name="Freeform 12"/>
          <p:cNvSpPr/>
          <p:nvPr/>
        </p:nvSpPr>
        <p:spPr>
          <a:xfrm>
            <a:off x="13301354" y="1755648"/>
            <a:ext cx="4232073" cy="6775704"/>
          </a:xfrm>
          <a:custGeom>
            <a:avLst/>
            <a:gdLst/>
            <a:ahLst/>
            <a:cxnLst/>
            <a:rect l="l" t="t" r="r" b="b"/>
            <a:pathLst>
              <a:path w="4232073" h="6775704">
                <a:moveTo>
                  <a:pt x="0" y="0"/>
                </a:moveTo>
                <a:lnTo>
                  <a:pt x="4232073" y="0"/>
                </a:lnTo>
                <a:lnTo>
                  <a:pt x="4232073" y="6775704"/>
                </a:lnTo>
                <a:lnTo>
                  <a:pt x="0" y="6775704"/>
                </a:lnTo>
                <a:lnTo>
                  <a:pt x="0" y="0"/>
                </a:lnTo>
                <a:close/>
              </a:path>
            </a:pathLst>
          </a:custGeom>
          <a:blipFill>
            <a:blip r:embed="rId5"/>
            <a:stretch>
              <a:fillRect/>
            </a:stretch>
          </a:blipFill>
        </p:spPr>
      </p:sp>
      <p:sp>
        <p:nvSpPr>
          <p:cNvPr id="13" name="TextBox 13"/>
          <p:cNvSpPr txBox="1"/>
          <p:nvPr/>
        </p:nvSpPr>
        <p:spPr>
          <a:xfrm>
            <a:off x="763668" y="681033"/>
            <a:ext cx="12682584"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What could my Benefice site look like?</a:t>
            </a:r>
          </a:p>
        </p:txBody>
      </p:sp>
      <p:grpSp>
        <p:nvGrpSpPr>
          <p:cNvPr id="14" name="Group 14"/>
          <p:cNvGrpSpPr/>
          <p:nvPr/>
        </p:nvGrpSpPr>
        <p:grpSpPr>
          <a:xfrm>
            <a:off x="13244204" y="1634893"/>
            <a:ext cx="4390290" cy="6896459"/>
            <a:chOff x="0" y="0"/>
            <a:chExt cx="1156290" cy="1816351"/>
          </a:xfrm>
        </p:grpSpPr>
        <p:sp>
          <p:nvSpPr>
            <p:cNvPr id="15" name="Freeform 15"/>
            <p:cNvSpPr/>
            <p:nvPr/>
          </p:nvSpPr>
          <p:spPr>
            <a:xfrm>
              <a:off x="0" y="0"/>
              <a:ext cx="1156290" cy="1816351"/>
            </a:xfrm>
            <a:custGeom>
              <a:avLst/>
              <a:gdLst/>
              <a:ahLst/>
              <a:cxnLst/>
              <a:rect l="l" t="t" r="r" b="b"/>
              <a:pathLst>
                <a:path w="1156290" h="1816351">
                  <a:moveTo>
                    <a:pt x="0" y="0"/>
                  </a:moveTo>
                  <a:lnTo>
                    <a:pt x="1156290" y="0"/>
                  </a:lnTo>
                  <a:lnTo>
                    <a:pt x="1156290" y="1816351"/>
                  </a:lnTo>
                  <a:lnTo>
                    <a:pt x="0" y="1816351"/>
                  </a:lnTo>
                  <a:close/>
                </a:path>
              </a:pathLst>
            </a:custGeom>
            <a:solidFill>
              <a:srgbClr val="000000">
                <a:alpha val="0"/>
              </a:srgbClr>
            </a:solidFill>
            <a:ln w="76200" cap="sq">
              <a:solidFill>
                <a:srgbClr val="E99E68"/>
              </a:solidFill>
              <a:prstDash val="solid"/>
              <a:miter/>
            </a:ln>
          </p:spPr>
        </p:sp>
        <p:sp>
          <p:nvSpPr>
            <p:cNvPr id="16" name="TextBox 16"/>
            <p:cNvSpPr txBox="1"/>
            <p:nvPr/>
          </p:nvSpPr>
          <p:spPr>
            <a:xfrm>
              <a:off x="0" y="-38100"/>
              <a:ext cx="1156290" cy="1854451"/>
            </a:xfrm>
            <a:prstGeom prst="rect">
              <a:avLst/>
            </a:prstGeom>
          </p:spPr>
          <p:txBody>
            <a:bodyPr lIns="50800" tIns="50800" rIns="50800" bIns="50800" rtlCol="0" anchor="ctr"/>
            <a:lstStyle/>
            <a:p>
              <a:pPr algn="ctr">
                <a:lnSpc>
                  <a:spcPts val="2799"/>
                </a:lnSpc>
              </a:pPr>
              <a:endParaRPr/>
            </a:p>
          </p:txBody>
        </p:sp>
      </p:grpSp>
      <p:grpSp>
        <p:nvGrpSpPr>
          <p:cNvPr id="17" name="Group 17"/>
          <p:cNvGrpSpPr/>
          <p:nvPr/>
        </p:nvGrpSpPr>
        <p:grpSpPr>
          <a:xfrm>
            <a:off x="5416782" y="1606318"/>
            <a:ext cx="7253056" cy="7084059"/>
            <a:chOff x="0" y="0"/>
            <a:chExt cx="1910270" cy="1865760"/>
          </a:xfrm>
        </p:grpSpPr>
        <p:sp>
          <p:nvSpPr>
            <p:cNvPr id="18" name="Freeform 18"/>
            <p:cNvSpPr/>
            <p:nvPr/>
          </p:nvSpPr>
          <p:spPr>
            <a:xfrm>
              <a:off x="0" y="0"/>
              <a:ext cx="1910270" cy="1865760"/>
            </a:xfrm>
            <a:custGeom>
              <a:avLst/>
              <a:gdLst/>
              <a:ahLst/>
              <a:cxnLst/>
              <a:rect l="l" t="t" r="r" b="b"/>
              <a:pathLst>
                <a:path w="1910270" h="1865760">
                  <a:moveTo>
                    <a:pt x="0" y="0"/>
                  </a:moveTo>
                  <a:lnTo>
                    <a:pt x="1910270" y="0"/>
                  </a:lnTo>
                  <a:lnTo>
                    <a:pt x="1910270" y="1865760"/>
                  </a:lnTo>
                  <a:lnTo>
                    <a:pt x="0" y="1865760"/>
                  </a:lnTo>
                  <a:close/>
                </a:path>
              </a:pathLst>
            </a:custGeom>
            <a:solidFill>
              <a:srgbClr val="000000">
                <a:alpha val="0"/>
              </a:srgbClr>
            </a:solidFill>
            <a:ln w="76200" cap="sq">
              <a:solidFill>
                <a:srgbClr val="E99E68"/>
              </a:solidFill>
              <a:prstDash val="solid"/>
              <a:miter/>
            </a:ln>
          </p:spPr>
        </p:sp>
        <p:sp>
          <p:nvSpPr>
            <p:cNvPr id="19" name="TextBox 19"/>
            <p:cNvSpPr txBox="1"/>
            <p:nvPr/>
          </p:nvSpPr>
          <p:spPr>
            <a:xfrm>
              <a:off x="0" y="-38100"/>
              <a:ext cx="1910270" cy="1903860"/>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456201" y="3651411"/>
            <a:ext cx="6521195" cy="794400"/>
          </a:xfrm>
          <a:custGeom>
            <a:avLst/>
            <a:gdLst/>
            <a:ahLst/>
            <a:cxnLst/>
            <a:rect l="l" t="t" r="r" b="b"/>
            <a:pathLst>
              <a:path w="6521195" h="794400">
                <a:moveTo>
                  <a:pt x="0" y="0"/>
                </a:moveTo>
                <a:lnTo>
                  <a:pt x="6521196" y="0"/>
                </a:lnTo>
                <a:lnTo>
                  <a:pt x="6521196" y="794400"/>
                </a:lnTo>
                <a:lnTo>
                  <a:pt x="0" y="79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5" name="TextBox 5"/>
          <p:cNvSpPr txBox="1"/>
          <p:nvPr/>
        </p:nvSpPr>
        <p:spPr>
          <a:xfrm>
            <a:off x="710087" y="3804087"/>
            <a:ext cx="5412420" cy="439516"/>
          </a:xfrm>
          <a:prstGeom prst="rect">
            <a:avLst/>
          </a:prstGeom>
        </p:spPr>
        <p:txBody>
          <a:bodyPr lIns="0" tIns="0" rIns="0" bIns="0" rtlCol="0" anchor="t">
            <a:spAutoFit/>
          </a:bodyPr>
          <a:lstStyle/>
          <a:p>
            <a:pPr algn="l">
              <a:lnSpc>
                <a:spcPts val="3460"/>
              </a:lnSpc>
            </a:pPr>
            <a:r>
              <a:rPr lang="en-US" sz="2883" u="sng">
                <a:solidFill>
                  <a:srgbClr val="FFFFFF"/>
                </a:solidFill>
                <a:latin typeface="Cabin"/>
                <a:hlinkClick r:id="rId6" tooltip="https://achurchnearyou.zendesk.com/hc/en-us/articles/13459027628945-New-benefice-features-More-options-for-people-who-edit-multiple-churches"/>
              </a:rPr>
              <a:t>Editor Help Centre Article </a:t>
            </a:r>
          </a:p>
        </p:txBody>
      </p:sp>
      <p:sp>
        <p:nvSpPr>
          <p:cNvPr id="6" name="TextBox 6"/>
          <p:cNvSpPr txBox="1"/>
          <p:nvPr/>
        </p:nvSpPr>
        <p:spPr>
          <a:xfrm>
            <a:off x="763668" y="53279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Benefice features</a:t>
            </a:r>
          </a:p>
        </p:txBody>
      </p:sp>
      <p:grpSp>
        <p:nvGrpSpPr>
          <p:cNvPr id="7" name="Group 7"/>
          <p:cNvGrpSpPr/>
          <p:nvPr/>
        </p:nvGrpSpPr>
        <p:grpSpPr>
          <a:xfrm>
            <a:off x="7730783" y="1351288"/>
            <a:ext cx="9949910" cy="6492294"/>
            <a:chOff x="0" y="0"/>
            <a:chExt cx="2620552" cy="1709905"/>
          </a:xfrm>
        </p:grpSpPr>
        <p:sp>
          <p:nvSpPr>
            <p:cNvPr id="8" name="Freeform 8"/>
            <p:cNvSpPr/>
            <p:nvPr/>
          </p:nvSpPr>
          <p:spPr>
            <a:xfrm>
              <a:off x="0" y="0"/>
              <a:ext cx="2620552" cy="1709905"/>
            </a:xfrm>
            <a:custGeom>
              <a:avLst/>
              <a:gdLst/>
              <a:ahLst/>
              <a:cxnLst/>
              <a:rect l="l" t="t" r="r" b="b"/>
              <a:pathLst>
                <a:path w="2620552" h="1709905">
                  <a:moveTo>
                    <a:pt x="0" y="0"/>
                  </a:moveTo>
                  <a:lnTo>
                    <a:pt x="2620552" y="0"/>
                  </a:lnTo>
                  <a:lnTo>
                    <a:pt x="2620552" y="1709905"/>
                  </a:lnTo>
                  <a:lnTo>
                    <a:pt x="0" y="1709905"/>
                  </a:lnTo>
                  <a:close/>
                </a:path>
              </a:pathLst>
            </a:custGeom>
            <a:solidFill>
              <a:srgbClr val="000000">
                <a:alpha val="0"/>
              </a:srgbClr>
            </a:solidFill>
            <a:ln w="76200" cap="sq">
              <a:solidFill>
                <a:srgbClr val="E99E68"/>
              </a:solidFill>
              <a:prstDash val="solid"/>
              <a:miter/>
            </a:ln>
          </p:spPr>
        </p:sp>
        <p:sp>
          <p:nvSpPr>
            <p:cNvPr id="9" name="TextBox 9"/>
            <p:cNvSpPr txBox="1"/>
            <p:nvPr/>
          </p:nvSpPr>
          <p:spPr>
            <a:xfrm>
              <a:off x="0" y="-38100"/>
              <a:ext cx="2620552" cy="1748005"/>
            </a:xfrm>
            <a:prstGeom prst="rect">
              <a:avLst/>
            </a:prstGeom>
          </p:spPr>
          <p:txBody>
            <a:bodyPr lIns="50800" tIns="50800" rIns="50800" bIns="50800" rtlCol="0" anchor="ctr"/>
            <a:lstStyle/>
            <a:p>
              <a:pPr algn="ctr">
                <a:lnSpc>
                  <a:spcPts val="2799"/>
                </a:lnSpc>
              </a:pPr>
              <a:endParaRPr/>
            </a:p>
          </p:txBody>
        </p:sp>
      </p:grpSp>
      <p:sp>
        <p:nvSpPr>
          <p:cNvPr id="10" name="TextBox 10"/>
          <p:cNvSpPr txBox="1"/>
          <p:nvPr/>
        </p:nvSpPr>
        <p:spPr>
          <a:xfrm>
            <a:off x="456201" y="2201958"/>
            <a:ext cx="6829410" cy="978789"/>
          </a:xfrm>
          <a:prstGeom prst="rect">
            <a:avLst/>
          </a:prstGeom>
        </p:spPr>
        <p:txBody>
          <a:bodyPr lIns="0" tIns="0" rIns="0" bIns="0" rtlCol="0" anchor="t">
            <a:spAutoFit/>
          </a:bodyPr>
          <a:lstStyle/>
          <a:p>
            <a:pPr algn="l">
              <a:lnSpc>
                <a:spcPts val="3888"/>
              </a:lnSpc>
            </a:pPr>
            <a:r>
              <a:rPr lang="en-US" sz="3600">
                <a:solidFill>
                  <a:srgbClr val="382E73"/>
                </a:solidFill>
                <a:latin typeface="Cabin"/>
              </a:rPr>
              <a:t>Benefice sites with homepage, services and events page and more</a:t>
            </a:r>
          </a:p>
        </p:txBody>
      </p:sp>
      <p:sp>
        <p:nvSpPr>
          <p:cNvPr id="11" name="Freeform 11"/>
          <p:cNvSpPr/>
          <p:nvPr/>
        </p:nvSpPr>
        <p:spPr>
          <a:xfrm>
            <a:off x="7883104" y="1457401"/>
            <a:ext cx="9660552" cy="6236939"/>
          </a:xfrm>
          <a:custGeom>
            <a:avLst/>
            <a:gdLst/>
            <a:ahLst/>
            <a:cxnLst/>
            <a:rect l="l" t="t" r="r" b="b"/>
            <a:pathLst>
              <a:path w="9660552" h="6236939">
                <a:moveTo>
                  <a:pt x="0" y="0"/>
                </a:moveTo>
                <a:lnTo>
                  <a:pt x="9660553" y="0"/>
                </a:lnTo>
                <a:lnTo>
                  <a:pt x="9660553" y="6236939"/>
                </a:lnTo>
                <a:lnTo>
                  <a:pt x="0" y="6236939"/>
                </a:lnTo>
                <a:lnTo>
                  <a:pt x="0" y="0"/>
                </a:lnTo>
                <a:close/>
              </a:path>
            </a:pathLst>
          </a:custGeom>
          <a:blipFill>
            <a:blip r:embed="rId7"/>
            <a:stretch>
              <a:fillRect t="-9582" r="-180" b="-1952"/>
            </a:stretch>
          </a:blipFill>
        </p:spPr>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456201" y="7944197"/>
            <a:ext cx="6783572" cy="826362"/>
          </a:xfrm>
          <a:custGeom>
            <a:avLst/>
            <a:gdLst/>
            <a:ahLst/>
            <a:cxnLst/>
            <a:rect l="l" t="t" r="r" b="b"/>
            <a:pathLst>
              <a:path w="6783572" h="826362">
                <a:moveTo>
                  <a:pt x="0" y="0"/>
                </a:moveTo>
                <a:lnTo>
                  <a:pt x="6783572" y="0"/>
                </a:lnTo>
                <a:lnTo>
                  <a:pt x="6783572" y="826363"/>
                </a:lnTo>
                <a:lnTo>
                  <a:pt x="0" y="8263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5951228" y="1401596"/>
            <a:ext cx="12010447" cy="6492294"/>
            <a:chOff x="0" y="0"/>
            <a:chExt cx="3163245" cy="1709905"/>
          </a:xfrm>
        </p:grpSpPr>
        <p:sp>
          <p:nvSpPr>
            <p:cNvPr id="5" name="Freeform 5"/>
            <p:cNvSpPr/>
            <p:nvPr/>
          </p:nvSpPr>
          <p:spPr>
            <a:xfrm>
              <a:off x="0" y="0"/>
              <a:ext cx="3163245" cy="1709905"/>
            </a:xfrm>
            <a:custGeom>
              <a:avLst/>
              <a:gdLst/>
              <a:ahLst/>
              <a:cxnLst/>
              <a:rect l="l" t="t" r="r" b="b"/>
              <a:pathLst>
                <a:path w="3163245" h="1709905">
                  <a:moveTo>
                    <a:pt x="0" y="0"/>
                  </a:moveTo>
                  <a:lnTo>
                    <a:pt x="3163245" y="0"/>
                  </a:lnTo>
                  <a:lnTo>
                    <a:pt x="3163245" y="1709905"/>
                  </a:lnTo>
                  <a:lnTo>
                    <a:pt x="0" y="1709905"/>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3163245" cy="1748005"/>
            </a:xfrm>
            <a:prstGeom prst="rect">
              <a:avLst/>
            </a:prstGeom>
          </p:spPr>
          <p:txBody>
            <a:bodyPr lIns="50800" tIns="50800" rIns="50800" bIns="50800" rtlCol="0" anchor="ctr"/>
            <a:lstStyle/>
            <a:p>
              <a:pPr algn="ctr">
                <a:lnSpc>
                  <a:spcPts val="2799"/>
                </a:lnSpc>
              </a:pPr>
              <a:endParaRPr/>
            </a:p>
          </p:txBody>
        </p:sp>
      </p:grpSp>
      <p:sp>
        <p:nvSpPr>
          <p:cNvPr id="7" name="Freeform 7"/>
          <p:cNvSpPr/>
          <p:nvPr/>
        </p:nvSpPr>
        <p:spPr>
          <a:xfrm>
            <a:off x="6088843" y="1541647"/>
            <a:ext cx="11732422" cy="6210158"/>
          </a:xfrm>
          <a:custGeom>
            <a:avLst/>
            <a:gdLst/>
            <a:ahLst/>
            <a:cxnLst/>
            <a:rect l="l" t="t" r="r" b="b"/>
            <a:pathLst>
              <a:path w="11732422" h="6210158">
                <a:moveTo>
                  <a:pt x="0" y="0"/>
                </a:moveTo>
                <a:lnTo>
                  <a:pt x="11732422" y="0"/>
                </a:lnTo>
                <a:lnTo>
                  <a:pt x="11732422" y="6210158"/>
                </a:lnTo>
                <a:lnTo>
                  <a:pt x="0" y="6210158"/>
                </a:lnTo>
                <a:lnTo>
                  <a:pt x="0" y="0"/>
                </a:lnTo>
                <a:close/>
              </a:path>
            </a:pathLst>
          </a:custGeom>
          <a:blipFill>
            <a:blip r:embed="rId6"/>
            <a:stretch>
              <a:fillRect/>
            </a:stretch>
          </a:blipFill>
        </p:spPr>
      </p:sp>
      <p:sp>
        <p:nvSpPr>
          <p:cNvPr id="8" name="TextBox 8"/>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9" name="TextBox 9"/>
          <p:cNvSpPr txBox="1"/>
          <p:nvPr/>
        </p:nvSpPr>
        <p:spPr>
          <a:xfrm>
            <a:off x="720302" y="8093491"/>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7" tooltip="https://achurchnearyou.zendesk.com/hc/en-us/articles/13459027628945-New-benefice-features-More-options-for-people-who-edit-multiple-churches"/>
              </a:rPr>
              <a:t>Editor Help Centre Article </a:t>
            </a:r>
          </a:p>
        </p:txBody>
      </p:sp>
      <p:sp>
        <p:nvSpPr>
          <p:cNvPr id="10" name="TextBox 10"/>
          <p:cNvSpPr txBox="1"/>
          <p:nvPr/>
        </p:nvSpPr>
        <p:spPr>
          <a:xfrm>
            <a:off x="763668" y="53279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Benefice features</a:t>
            </a:r>
          </a:p>
        </p:txBody>
      </p:sp>
      <p:sp>
        <p:nvSpPr>
          <p:cNvPr id="11" name="TextBox 11"/>
          <p:cNvSpPr txBox="1"/>
          <p:nvPr/>
        </p:nvSpPr>
        <p:spPr>
          <a:xfrm>
            <a:off x="754143" y="1870570"/>
            <a:ext cx="5197085" cy="4864989"/>
          </a:xfrm>
          <a:prstGeom prst="rect">
            <a:avLst/>
          </a:prstGeom>
        </p:spPr>
        <p:txBody>
          <a:bodyPr lIns="0" tIns="0" rIns="0" bIns="0" rtlCol="0" anchor="t">
            <a:spAutoFit/>
          </a:bodyPr>
          <a:lstStyle/>
          <a:p>
            <a:pPr algn="l">
              <a:lnSpc>
                <a:spcPts val="3888"/>
              </a:lnSpc>
            </a:pPr>
            <a:endParaRPr/>
          </a:p>
          <a:p>
            <a:pPr algn="l">
              <a:lnSpc>
                <a:spcPts val="3888"/>
              </a:lnSpc>
            </a:pPr>
            <a:r>
              <a:rPr lang="en-US" sz="3600">
                <a:solidFill>
                  <a:srgbClr val="382E73"/>
                </a:solidFill>
                <a:latin typeface="Cabin"/>
              </a:rPr>
              <a:t>Create and manage events and news and custom pages at benefice level and choose which churches should display them</a:t>
            </a:r>
          </a:p>
          <a:p>
            <a:pPr marL="651510" lvl="1" indent="-325755" algn="l">
              <a:lnSpc>
                <a:spcPts val="3888"/>
              </a:lnSpc>
            </a:pPr>
            <a:endParaRPr lang="en-US" sz="3600">
              <a:solidFill>
                <a:srgbClr val="382E73"/>
              </a:solidFill>
              <a:latin typeface="Cabin"/>
            </a:endParaRPr>
          </a:p>
          <a:p>
            <a:pPr marL="651510" lvl="1" indent="-325755" algn="l">
              <a:lnSpc>
                <a:spcPts val="3888"/>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730737" y="6476620"/>
            <a:ext cx="6783572" cy="826362"/>
          </a:xfrm>
          <a:custGeom>
            <a:avLst/>
            <a:gdLst/>
            <a:ahLst/>
            <a:cxnLst/>
            <a:rect l="l" t="t" r="r" b="b"/>
            <a:pathLst>
              <a:path w="6783572" h="826362">
                <a:moveTo>
                  <a:pt x="0" y="0"/>
                </a:moveTo>
                <a:lnTo>
                  <a:pt x="6783573" y="0"/>
                </a:lnTo>
                <a:lnTo>
                  <a:pt x="6783573" y="826363"/>
                </a:lnTo>
                <a:lnTo>
                  <a:pt x="0" y="8263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722108" y="410500"/>
            <a:ext cx="4602637" cy="531540"/>
          </a:xfrm>
          <a:prstGeom prst="rect">
            <a:avLst/>
          </a:prstGeom>
        </p:spPr>
        <p:txBody>
          <a:bodyPr lIns="0" tIns="0" rIns="0" bIns="0" rtlCol="0" anchor="t">
            <a:spAutoFit/>
          </a:bodyPr>
          <a:lstStyle/>
          <a:p>
            <a:pPr algn="l">
              <a:lnSpc>
                <a:spcPts val="3600"/>
              </a:lnSpc>
            </a:pPr>
            <a:r>
              <a:rPr lang="en-US" sz="3000">
                <a:solidFill>
                  <a:srgbClr val="FFFFFF"/>
                </a:solidFill>
                <a:latin typeface="Cabin"/>
              </a:rPr>
              <a:t>Find it n the Marketplace</a:t>
            </a:r>
          </a:p>
        </p:txBody>
      </p:sp>
      <p:sp>
        <p:nvSpPr>
          <p:cNvPr id="5" name="TextBox 5"/>
          <p:cNvSpPr txBox="1"/>
          <p:nvPr/>
        </p:nvSpPr>
        <p:spPr>
          <a:xfrm>
            <a:off x="994838" y="6625914"/>
            <a:ext cx="5630186" cy="466725"/>
          </a:xfrm>
          <a:prstGeom prst="rect">
            <a:avLst/>
          </a:prstGeom>
        </p:spPr>
        <p:txBody>
          <a:bodyPr lIns="0" tIns="0" rIns="0" bIns="0" rtlCol="0" anchor="t">
            <a:spAutoFit/>
          </a:bodyPr>
          <a:lstStyle/>
          <a:p>
            <a:pPr algn="l">
              <a:lnSpc>
                <a:spcPts val="3600"/>
              </a:lnSpc>
            </a:pPr>
            <a:r>
              <a:rPr lang="en-US" sz="3000" u="sng">
                <a:solidFill>
                  <a:srgbClr val="FFFFFF"/>
                </a:solidFill>
                <a:latin typeface="Cabin"/>
                <a:hlinkClick r:id="rId6" tooltip="https://achurchnearyou.zendesk.com/hc/en-us/articles/360026310834-Editing-your-benefice-homepage"/>
              </a:rPr>
              <a:t>Editor Help Centre Article </a:t>
            </a:r>
          </a:p>
        </p:txBody>
      </p:sp>
      <p:sp>
        <p:nvSpPr>
          <p:cNvPr id="6" name="TextBox 6"/>
          <p:cNvSpPr txBox="1"/>
          <p:nvPr/>
        </p:nvSpPr>
        <p:spPr>
          <a:xfrm>
            <a:off x="763668" y="532793"/>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Benefice features</a:t>
            </a:r>
          </a:p>
        </p:txBody>
      </p:sp>
      <p:grpSp>
        <p:nvGrpSpPr>
          <p:cNvPr id="7" name="Group 7"/>
          <p:cNvGrpSpPr/>
          <p:nvPr/>
        </p:nvGrpSpPr>
        <p:grpSpPr>
          <a:xfrm>
            <a:off x="7959194" y="230661"/>
            <a:ext cx="9616906" cy="8539899"/>
            <a:chOff x="0" y="0"/>
            <a:chExt cx="2532848" cy="2249192"/>
          </a:xfrm>
        </p:grpSpPr>
        <p:sp>
          <p:nvSpPr>
            <p:cNvPr id="8" name="Freeform 8"/>
            <p:cNvSpPr/>
            <p:nvPr/>
          </p:nvSpPr>
          <p:spPr>
            <a:xfrm>
              <a:off x="0" y="0"/>
              <a:ext cx="2532848" cy="2249192"/>
            </a:xfrm>
            <a:custGeom>
              <a:avLst/>
              <a:gdLst/>
              <a:ahLst/>
              <a:cxnLst/>
              <a:rect l="l" t="t" r="r" b="b"/>
              <a:pathLst>
                <a:path w="2532848" h="2249192">
                  <a:moveTo>
                    <a:pt x="0" y="0"/>
                  </a:moveTo>
                  <a:lnTo>
                    <a:pt x="2532848" y="0"/>
                  </a:lnTo>
                  <a:lnTo>
                    <a:pt x="2532848" y="2249192"/>
                  </a:lnTo>
                  <a:lnTo>
                    <a:pt x="0" y="2249192"/>
                  </a:lnTo>
                  <a:close/>
                </a:path>
              </a:pathLst>
            </a:custGeom>
            <a:solidFill>
              <a:srgbClr val="000000">
                <a:alpha val="0"/>
              </a:srgbClr>
            </a:solidFill>
            <a:ln w="76200" cap="sq">
              <a:solidFill>
                <a:srgbClr val="E99E68"/>
              </a:solidFill>
              <a:prstDash val="solid"/>
              <a:miter/>
            </a:ln>
          </p:spPr>
        </p:sp>
        <p:sp>
          <p:nvSpPr>
            <p:cNvPr id="9" name="TextBox 9"/>
            <p:cNvSpPr txBox="1"/>
            <p:nvPr/>
          </p:nvSpPr>
          <p:spPr>
            <a:xfrm>
              <a:off x="0" y="-38100"/>
              <a:ext cx="2532848" cy="2287292"/>
            </a:xfrm>
            <a:prstGeom prst="rect">
              <a:avLst/>
            </a:prstGeom>
          </p:spPr>
          <p:txBody>
            <a:bodyPr lIns="50800" tIns="50800" rIns="50800" bIns="50800" rtlCol="0" anchor="ctr"/>
            <a:lstStyle/>
            <a:p>
              <a:pPr algn="ctr">
                <a:lnSpc>
                  <a:spcPts val="2799"/>
                </a:lnSpc>
              </a:pPr>
              <a:endParaRPr/>
            </a:p>
          </p:txBody>
        </p:sp>
      </p:grpSp>
      <p:sp>
        <p:nvSpPr>
          <p:cNvPr id="10" name="TextBox 10"/>
          <p:cNvSpPr txBox="1"/>
          <p:nvPr/>
        </p:nvSpPr>
        <p:spPr>
          <a:xfrm>
            <a:off x="763668" y="2375886"/>
            <a:ext cx="6717711" cy="4352295"/>
          </a:xfrm>
          <a:prstGeom prst="rect">
            <a:avLst/>
          </a:prstGeom>
        </p:spPr>
        <p:txBody>
          <a:bodyPr lIns="0" tIns="0" rIns="0" bIns="0" rtlCol="0" anchor="t">
            <a:spAutoFit/>
          </a:bodyPr>
          <a:lstStyle/>
          <a:p>
            <a:pPr marL="651510" lvl="1" indent="-325755" algn="l">
              <a:lnSpc>
                <a:spcPts val="3888"/>
              </a:lnSpc>
              <a:buFont typeface="Arial"/>
              <a:buChar char="•"/>
            </a:pPr>
            <a:r>
              <a:rPr lang="en-US" sz="3600">
                <a:solidFill>
                  <a:srgbClr val="382E73"/>
                </a:solidFill>
                <a:latin typeface="Cabin"/>
              </a:rPr>
              <a:t>Option to swap out 'benefice' language, to suit what you use locally</a:t>
            </a:r>
          </a:p>
          <a:p>
            <a:pPr marL="651510" lvl="1" indent="-325755" algn="l">
              <a:lnSpc>
                <a:spcPts val="3888"/>
              </a:lnSpc>
            </a:pPr>
            <a:endParaRPr lang="en-US" sz="3600">
              <a:solidFill>
                <a:srgbClr val="382E73"/>
              </a:solidFill>
              <a:latin typeface="Cabin"/>
            </a:endParaRPr>
          </a:p>
          <a:p>
            <a:pPr marL="651510" lvl="1" indent="-325755" algn="l">
              <a:lnSpc>
                <a:spcPts val="3888"/>
              </a:lnSpc>
            </a:pPr>
            <a:endParaRPr lang="en-US" sz="3600">
              <a:solidFill>
                <a:srgbClr val="382E73"/>
              </a:solidFill>
              <a:latin typeface="Cabin"/>
            </a:endParaRPr>
          </a:p>
          <a:p>
            <a:pPr marL="651510" lvl="1" indent="-325755" algn="l">
              <a:lnSpc>
                <a:spcPts val="3888"/>
              </a:lnSpc>
              <a:buFont typeface="Arial"/>
              <a:buChar char="•"/>
            </a:pPr>
            <a:r>
              <a:rPr lang="en-US" sz="3600">
                <a:solidFill>
                  <a:srgbClr val="382E73"/>
                </a:solidFill>
                <a:latin typeface="Cabin"/>
              </a:rPr>
              <a:t>Flexible options for linking to benefice sites from church sites</a:t>
            </a:r>
          </a:p>
          <a:p>
            <a:pPr marL="651510" lvl="1" indent="-325755" algn="l">
              <a:lnSpc>
                <a:spcPts val="3888"/>
              </a:lnSpc>
            </a:pPr>
            <a:endParaRPr lang="en-US" sz="3600">
              <a:solidFill>
                <a:srgbClr val="382E73"/>
              </a:solidFill>
              <a:latin typeface="Cabin"/>
            </a:endParaRPr>
          </a:p>
        </p:txBody>
      </p:sp>
      <p:sp>
        <p:nvSpPr>
          <p:cNvPr id="11" name="Freeform 11"/>
          <p:cNvSpPr/>
          <p:nvPr/>
        </p:nvSpPr>
        <p:spPr>
          <a:xfrm>
            <a:off x="8042389" y="458125"/>
            <a:ext cx="9287550" cy="8140191"/>
          </a:xfrm>
          <a:custGeom>
            <a:avLst/>
            <a:gdLst/>
            <a:ahLst/>
            <a:cxnLst/>
            <a:rect l="l" t="t" r="r" b="b"/>
            <a:pathLst>
              <a:path w="9287550" h="8140191">
                <a:moveTo>
                  <a:pt x="0" y="0"/>
                </a:moveTo>
                <a:lnTo>
                  <a:pt x="9287550" y="0"/>
                </a:lnTo>
                <a:lnTo>
                  <a:pt x="9287550" y="8140191"/>
                </a:lnTo>
                <a:lnTo>
                  <a:pt x="0" y="8140191"/>
                </a:lnTo>
                <a:lnTo>
                  <a:pt x="0" y="0"/>
                </a:lnTo>
                <a:close/>
              </a:path>
            </a:pathLst>
          </a:custGeom>
          <a:blipFill>
            <a:blip r:embed="rId7"/>
            <a:stretch>
              <a:fillRect/>
            </a:stretch>
          </a:blipFill>
          <a:ln cap="sq">
            <a:noFill/>
            <a:prstDash val="solid"/>
            <a:miter/>
          </a:ln>
        </p:spPr>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2377440" y="3270565"/>
            <a:ext cx="13533120" cy="1381125"/>
          </a:xfrm>
          <a:prstGeom prst="rect">
            <a:avLst/>
          </a:prstGeom>
        </p:spPr>
        <p:txBody>
          <a:bodyPr lIns="0" tIns="0" rIns="0" bIns="0" rtlCol="0" anchor="t">
            <a:spAutoFit/>
          </a:bodyPr>
          <a:lstStyle/>
          <a:p>
            <a:pPr algn="ctr">
              <a:lnSpc>
                <a:spcPts val="10800"/>
              </a:lnSpc>
            </a:pPr>
            <a:r>
              <a:rPr lang="en-US" sz="9000">
                <a:solidFill>
                  <a:srgbClr val="382E73"/>
                </a:solidFill>
                <a:latin typeface="Cabin Bold"/>
              </a:rPr>
              <a:t>Extra features</a:t>
            </a:r>
          </a:p>
        </p:txBody>
      </p:sp>
      <p:grpSp>
        <p:nvGrpSpPr>
          <p:cNvPr id="10" name="Group 10"/>
          <p:cNvGrpSpPr/>
          <p:nvPr/>
        </p:nvGrpSpPr>
        <p:grpSpPr>
          <a:xfrm>
            <a:off x="5332885" y="3078157"/>
            <a:ext cx="7622229" cy="1775466"/>
            <a:chOff x="0" y="0"/>
            <a:chExt cx="10162972" cy="2367288"/>
          </a:xfrm>
        </p:grpSpPr>
        <p:sp>
          <p:nvSpPr>
            <p:cNvPr id="11" name="Freeform 11"/>
            <p:cNvSpPr/>
            <p:nvPr/>
          </p:nvSpPr>
          <p:spPr>
            <a:xfrm>
              <a:off x="0" y="1595112"/>
              <a:ext cx="772175" cy="772175"/>
            </a:xfrm>
            <a:custGeom>
              <a:avLst/>
              <a:gdLst/>
              <a:ahLst/>
              <a:cxnLst/>
              <a:rect l="l" t="t" r="r" b="b"/>
              <a:pathLst>
                <a:path w="772175" h="772175">
                  <a:moveTo>
                    <a:pt x="0" y="0"/>
                  </a:moveTo>
                  <a:lnTo>
                    <a:pt x="772175" y="0"/>
                  </a:lnTo>
                  <a:lnTo>
                    <a:pt x="772175" y="772176"/>
                  </a:lnTo>
                  <a:lnTo>
                    <a:pt x="0" y="7721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flipH="1" flipV="1">
              <a:off x="9390797" y="0"/>
              <a:ext cx="772175" cy="772175"/>
            </a:xfrm>
            <a:custGeom>
              <a:avLst/>
              <a:gdLst/>
              <a:ahLst/>
              <a:cxnLst/>
              <a:rect l="l" t="t" r="r" b="b"/>
              <a:pathLst>
                <a:path w="772175" h="772175">
                  <a:moveTo>
                    <a:pt x="772175" y="772175"/>
                  </a:moveTo>
                  <a:lnTo>
                    <a:pt x="0" y="772175"/>
                  </a:lnTo>
                  <a:lnTo>
                    <a:pt x="0" y="0"/>
                  </a:lnTo>
                  <a:lnTo>
                    <a:pt x="772175" y="0"/>
                  </a:lnTo>
                  <a:lnTo>
                    <a:pt x="772175" y="772175"/>
                  </a:lnTo>
                  <a:close/>
                </a:path>
              </a:pathLst>
            </a:custGeom>
            <a:blipFill>
              <a:blip r:embed="rId3">
                <a:extLst>
                  <a:ext uri="{96DAC541-7B7A-43D3-8B79-37D633B846F1}">
                    <asvg:svgBlip xmlns:asvg="http://schemas.microsoft.com/office/drawing/2016/SVG/main" r:embed="rId4"/>
                  </a:ext>
                </a:extLst>
              </a:blip>
              <a:stretch>
                <a:fillRect/>
              </a:stretch>
            </a:blipFill>
          </p:spPr>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1742024" y="4458797"/>
            <a:ext cx="14803952" cy="1161852"/>
          </a:xfrm>
          <a:prstGeom prst="rect">
            <a:avLst/>
          </a:prstGeom>
        </p:spPr>
        <p:txBody>
          <a:bodyPr lIns="0" tIns="0" rIns="0" bIns="0" rtlCol="0" anchor="t">
            <a:spAutoFit/>
          </a:bodyPr>
          <a:lstStyle/>
          <a:p>
            <a:pPr algn="ctr">
              <a:lnSpc>
                <a:spcPts val="4614"/>
              </a:lnSpc>
            </a:pPr>
            <a:r>
              <a:rPr lang="en-US" sz="3845">
                <a:solidFill>
                  <a:srgbClr val="382E73"/>
                </a:solidFill>
                <a:latin typeface="Cabin Bold"/>
              </a:rPr>
              <a:t>“We love the new benefice feature and works really well for our two locations in the same parish.” </a:t>
            </a:r>
          </a:p>
        </p:txBody>
      </p:sp>
      <p:sp>
        <p:nvSpPr>
          <p:cNvPr id="4" name="Freeform 4"/>
          <p:cNvSpPr/>
          <p:nvPr/>
        </p:nvSpPr>
        <p:spPr>
          <a:xfrm>
            <a:off x="5736014" y="5238750"/>
            <a:ext cx="501326" cy="501326"/>
          </a:xfrm>
          <a:custGeom>
            <a:avLst/>
            <a:gdLst/>
            <a:ahLst/>
            <a:cxnLst/>
            <a:rect l="l" t="t" r="r" b="b"/>
            <a:pathLst>
              <a:path w="501326" h="501326">
                <a:moveTo>
                  <a:pt x="0" y="0"/>
                </a:moveTo>
                <a:lnTo>
                  <a:pt x="501327" y="0"/>
                </a:lnTo>
                <a:lnTo>
                  <a:pt x="501327" y="501326"/>
                </a:lnTo>
                <a:lnTo>
                  <a:pt x="0" y="5013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16295313" y="4207936"/>
            <a:ext cx="501326" cy="501326"/>
          </a:xfrm>
          <a:custGeom>
            <a:avLst/>
            <a:gdLst/>
            <a:ahLst/>
            <a:cxnLst/>
            <a:rect l="l" t="t" r="r" b="b"/>
            <a:pathLst>
              <a:path w="501326" h="501326">
                <a:moveTo>
                  <a:pt x="501326" y="501326"/>
                </a:moveTo>
                <a:lnTo>
                  <a:pt x="0" y="501326"/>
                </a:lnTo>
                <a:lnTo>
                  <a:pt x="0" y="0"/>
                </a:lnTo>
                <a:lnTo>
                  <a:pt x="501326" y="0"/>
                </a:lnTo>
                <a:lnTo>
                  <a:pt x="501326" y="501326"/>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704130" y="1028700"/>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Editor Help Centre</a:t>
            </a:r>
          </a:p>
        </p:txBody>
      </p:sp>
      <p:grpSp>
        <p:nvGrpSpPr>
          <p:cNvPr id="4" name="Group 4"/>
          <p:cNvGrpSpPr/>
          <p:nvPr/>
        </p:nvGrpSpPr>
        <p:grpSpPr>
          <a:xfrm>
            <a:off x="7600570" y="1219448"/>
            <a:ext cx="10232342" cy="6859287"/>
            <a:chOff x="0" y="0"/>
            <a:chExt cx="2694938" cy="1806561"/>
          </a:xfrm>
        </p:grpSpPr>
        <p:sp>
          <p:nvSpPr>
            <p:cNvPr id="5" name="Freeform 5"/>
            <p:cNvSpPr/>
            <p:nvPr/>
          </p:nvSpPr>
          <p:spPr>
            <a:xfrm>
              <a:off x="0" y="0"/>
              <a:ext cx="2694938" cy="1806561"/>
            </a:xfrm>
            <a:custGeom>
              <a:avLst/>
              <a:gdLst/>
              <a:ahLst/>
              <a:cxnLst/>
              <a:rect l="l" t="t" r="r" b="b"/>
              <a:pathLst>
                <a:path w="2694938" h="1806561">
                  <a:moveTo>
                    <a:pt x="0" y="0"/>
                  </a:moveTo>
                  <a:lnTo>
                    <a:pt x="2694938" y="0"/>
                  </a:lnTo>
                  <a:lnTo>
                    <a:pt x="2694938" y="1806561"/>
                  </a:lnTo>
                  <a:lnTo>
                    <a:pt x="0" y="1806561"/>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694938" cy="1844661"/>
            </a:xfrm>
            <a:prstGeom prst="rect">
              <a:avLst/>
            </a:prstGeom>
          </p:spPr>
          <p:txBody>
            <a:bodyPr lIns="50800" tIns="50800" rIns="50800" bIns="50800" rtlCol="0" anchor="ctr"/>
            <a:lstStyle/>
            <a:p>
              <a:pPr algn="ctr">
                <a:lnSpc>
                  <a:spcPts val="2799"/>
                </a:lnSpc>
              </a:pPr>
              <a:endParaRPr/>
            </a:p>
          </p:txBody>
        </p:sp>
      </p:grpSp>
      <p:sp>
        <p:nvSpPr>
          <p:cNvPr id="7" name="TextBox 7"/>
          <p:cNvSpPr txBox="1"/>
          <p:nvPr/>
        </p:nvSpPr>
        <p:spPr>
          <a:xfrm>
            <a:off x="704130" y="2566957"/>
            <a:ext cx="6811090" cy="4477893"/>
          </a:xfrm>
          <a:prstGeom prst="rect">
            <a:avLst/>
          </a:prstGeom>
        </p:spPr>
        <p:txBody>
          <a:bodyPr lIns="0" tIns="0" rIns="0" bIns="0" rtlCol="0" anchor="t">
            <a:spAutoFit/>
          </a:bodyPr>
          <a:lstStyle/>
          <a:p>
            <a:pPr algn="l">
              <a:lnSpc>
                <a:spcPts val="5184"/>
              </a:lnSpc>
            </a:pPr>
            <a:r>
              <a:rPr lang="en-US" sz="3600">
                <a:solidFill>
                  <a:srgbClr val="382E73"/>
                </a:solidFill>
                <a:latin typeface="Cabin"/>
              </a:rPr>
              <a:t>The articles in the editor help centre provide answers to common queries, </a:t>
            </a:r>
          </a:p>
          <a:p>
            <a:pPr algn="l">
              <a:lnSpc>
                <a:spcPts val="5184"/>
              </a:lnSpc>
            </a:pPr>
            <a:r>
              <a:rPr lang="en-US" sz="3600">
                <a:solidFill>
                  <a:srgbClr val="382E73"/>
                </a:solidFill>
                <a:latin typeface="Cabin"/>
              </a:rPr>
              <a:t>'how to' guides and videos. </a:t>
            </a:r>
          </a:p>
          <a:p>
            <a:pPr algn="l">
              <a:lnSpc>
                <a:spcPts val="5184"/>
              </a:lnSpc>
            </a:pPr>
            <a:endParaRPr lang="en-US" sz="3600">
              <a:solidFill>
                <a:srgbClr val="382E73"/>
              </a:solidFill>
              <a:latin typeface="Cabin"/>
            </a:endParaRPr>
          </a:p>
          <a:p>
            <a:pPr algn="l">
              <a:lnSpc>
                <a:spcPts val="5184"/>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
        <p:nvSpPr>
          <p:cNvPr id="8" name="Freeform 8"/>
          <p:cNvSpPr/>
          <p:nvPr/>
        </p:nvSpPr>
        <p:spPr>
          <a:xfrm>
            <a:off x="7738418" y="1437948"/>
            <a:ext cx="9836663" cy="6165095"/>
          </a:xfrm>
          <a:custGeom>
            <a:avLst/>
            <a:gdLst/>
            <a:ahLst/>
            <a:cxnLst/>
            <a:rect l="l" t="t" r="r" b="b"/>
            <a:pathLst>
              <a:path w="9836663" h="6165095">
                <a:moveTo>
                  <a:pt x="0" y="0"/>
                </a:moveTo>
                <a:lnTo>
                  <a:pt x="9836663" y="0"/>
                </a:lnTo>
                <a:lnTo>
                  <a:pt x="9836663" y="6165095"/>
                </a:lnTo>
                <a:lnTo>
                  <a:pt x="0" y="6165095"/>
                </a:lnTo>
                <a:lnTo>
                  <a:pt x="0" y="0"/>
                </a:lnTo>
                <a:close/>
              </a:path>
            </a:pathLst>
          </a:custGeom>
          <a:blipFill>
            <a:blip r:embed="rId4"/>
            <a:stretch>
              <a:fillRect l="-3975" t="-13853" r="-8300" b="-5573"/>
            </a:stretch>
          </a:blipFill>
        </p:spPr>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618405" y="801335"/>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Online Services Register</a:t>
            </a:r>
          </a:p>
        </p:txBody>
      </p:sp>
      <p:grpSp>
        <p:nvGrpSpPr>
          <p:cNvPr id="4" name="Group 4"/>
          <p:cNvGrpSpPr/>
          <p:nvPr/>
        </p:nvGrpSpPr>
        <p:grpSpPr>
          <a:xfrm>
            <a:off x="8434534" y="627967"/>
            <a:ext cx="9587743" cy="7695782"/>
            <a:chOff x="0" y="0"/>
            <a:chExt cx="2701172" cy="2168147"/>
          </a:xfrm>
        </p:grpSpPr>
        <p:sp>
          <p:nvSpPr>
            <p:cNvPr id="5" name="Freeform 5"/>
            <p:cNvSpPr/>
            <p:nvPr/>
          </p:nvSpPr>
          <p:spPr>
            <a:xfrm>
              <a:off x="0" y="0"/>
              <a:ext cx="2701172" cy="2168147"/>
            </a:xfrm>
            <a:custGeom>
              <a:avLst/>
              <a:gdLst/>
              <a:ahLst/>
              <a:cxnLst/>
              <a:rect l="l" t="t" r="r" b="b"/>
              <a:pathLst>
                <a:path w="2701172" h="2168147">
                  <a:moveTo>
                    <a:pt x="0" y="0"/>
                  </a:moveTo>
                  <a:lnTo>
                    <a:pt x="2701172" y="0"/>
                  </a:lnTo>
                  <a:lnTo>
                    <a:pt x="2701172" y="2168147"/>
                  </a:lnTo>
                  <a:lnTo>
                    <a:pt x="0" y="2168147"/>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701172" cy="2206247"/>
            </a:xfrm>
            <a:prstGeom prst="rect">
              <a:avLst/>
            </a:prstGeom>
          </p:spPr>
          <p:txBody>
            <a:bodyPr lIns="50800" tIns="50800" rIns="50800" bIns="50800" rtlCol="0" anchor="ctr"/>
            <a:lstStyle/>
            <a:p>
              <a:pPr algn="ctr">
                <a:lnSpc>
                  <a:spcPts val="2799"/>
                </a:lnSpc>
              </a:pPr>
              <a:endParaRPr/>
            </a:p>
          </p:txBody>
        </p:sp>
      </p:grpSp>
      <p:sp>
        <p:nvSpPr>
          <p:cNvPr id="7" name="Freeform 7"/>
          <p:cNvSpPr/>
          <p:nvPr/>
        </p:nvSpPr>
        <p:spPr>
          <a:xfrm>
            <a:off x="8617157" y="801335"/>
            <a:ext cx="9228094" cy="7394994"/>
          </a:xfrm>
          <a:custGeom>
            <a:avLst/>
            <a:gdLst/>
            <a:ahLst/>
            <a:cxnLst/>
            <a:rect l="l" t="t" r="r" b="b"/>
            <a:pathLst>
              <a:path w="9228094" h="7394994">
                <a:moveTo>
                  <a:pt x="0" y="0"/>
                </a:moveTo>
                <a:lnTo>
                  <a:pt x="9228094" y="0"/>
                </a:lnTo>
                <a:lnTo>
                  <a:pt x="9228094" y="7394995"/>
                </a:lnTo>
                <a:lnTo>
                  <a:pt x="0" y="7394995"/>
                </a:lnTo>
                <a:lnTo>
                  <a:pt x="0" y="0"/>
                </a:lnTo>
                <a:close/>
              </a:path>
            </a:pathLst>
          </a:custGeom>
          <a:blipFill>
            <a:blip r:embed="rId4"/>
            <a:stretch>
              <a:fillRect t="-1" b="-1"/>
            </a:stretch>
          </a:blipFill>
        </p:spPr>
      </p:sp>
      <p:sp>
        <p:nvSpPr>
          <p:cNvPr id="8" name="TextBox 8"/>
          <p:cNvSpPr txBox="1"/>
          <p:nvPr/>
        </p:nvSpPr>
        <p:spPr>
          <a:xfrm>
            <a:off x="330521" y="2060201"/>
            <a:ext cx="7995788" cy="6622694"/>
          </a:xfrm>
          <a:prstGeom prst="rect">
            <a:avLst/>
          </a:prstGeom>
        </p:spPr>
        <p:txBody>
          <a:bodyPr lIns="0" tIns="0" rIns="0" bIns="0" rtlCol="0" anchor="t">
            <a:spAutoFit/>
          </a:bodyPr>
          <a:lstStyle/>
          <a:p>
            <a:pPr marL="614884" lvl="1" indent="-307442" algn="l">
              <a:lnSpc>
                <a:spcPts val="4406"/>
              </a:lnSpc>
              <a:buFont typeface="Arial"/>
              <a:buChar char="•"/>
            </a:pPr>
            <a:r>
              <a:rPr lang="en-US" sz="3400">
                <a:solidFill>
                  <a:srgbClr val="382E73"/>
                </a:solidFill>
                <a:latin typeface="Cabin"/>
              </a:rPr>
              <a:t>Option to switch from a paper Services Register to the online Services Register.</a:t>
            </a:r>
          </a:p>
          <a:p>
            <a:pPr algn="l">
              <a:lnSpc>
                <a:spcPts val="4406"/>
              </a:lnSpc>
            </a:pPr>
            <a:endParaRPr lang="en-US" sz="3400">
              <a:solidFill>
                <a:srgbClr val="382E73"/>
              </a:solidFill>
              <a:latin typeface="Cabin"/>
            </a:endParaRPr>
          </a:p>
          <a:p>
            <a:pPr marL="614884" lvl="1" indent="-307442" algn="l">
              <a:lnSpc>
                <a:spcPts val="4406"/>
              </a:lnSpc>
              <a:buFont typeface="Arial"/>
              <a:buChar char="•"/>
            </a:pPr>
            <a:r>
              <a:rPr lang="en-US" sz="3400">
                <a:solidFill>
                  <a:srgbClr val="382E73"/>
                </a:solidFill>
                <a:latin typeface="Cabin"/>
              </a:rPr>
              <a:t>Pre-populates attendance figures in your Statistics for Mission form, meaning less admin at the end of the year.</a:t>
            </a:r>
          </a:p>
          <a:p>
            <a:pPr algn="l">
              <a:lnSpc>
                <a:spcPts val="4406"/>
              </a:lnSpc>
            </a:pPr>
            <a:endParaRPr lang="en-US" sz="3400">
              <a:solidFill>
                <a:srgbClr val="382E73"/>
              </a:solidFill>
              <a:latin typeface="Cabin"/>
            </a:endParaRPr>
          </a:p>
          <a:p>
            <a:pPr marL="615316" lvl="1" indent="-307658" algn="l">
              <a:lnSpc>
                <a:spcPts val="4406"/>
              </a:lnSpc>
              <a:buFont typeface="Arial"/>
              <a:buChar char="•"/>
            </a:pPr>
            <a:r>
              <a:rPr lang="en-US" sz="3400">
                <a:solidFill>
                  <a:srgbClr val="382E73"/>
                </a:solidFill>
                <a:latin typeface="Cabin"/>
              </a:rPr>
              <a:t>Add entries while offline and they will be synced when you are online again. </a:t>
            </a:r>
          </a:p>
          <a:p>
            <a:pPr marL="651510" lvl="1" indent="-325755" algn="l">
              <a:lnSpc>
                <a:spcPts val="4665"/>
              </a:lnSpc>
            </a:pPr>
            <a:endParaRPr lang="en-US" sz="3400">
              <a:solidFill>
                <a:srgbClr val="382E73"/>
              </a:solidFill>
              <a:latin typeface="Cabin"/>
            </a:endParaRPr>
          </a:p>
          <a:p>
            <a:pPr marL="651510" lvl="1" indent="-325755" algn="l">
              <a:lnSpc>
                <a:spcPts val="3499"/>
              </a:lnSpc>
            </a:pPr>
            <a:endParaRPr lang="en-US" sz="3400">
              <a:solidFill>
                <a:srgbClr val="382E73"/>
              </a:solidFill>
              <a:latin typeface="Cabin"/>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618405"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Get more in the Marketplace</a:t>
            </a:r>
          </a:p>
        </p:txBody>
      </p:sp>
      <p:grpSp>
        <p:nvGrpSpPr>
          <p:cNvPr id="4" name="Group 4"/>
          <p:cNvGrpSpPr/>
          <p:nvPr/>
        </p:nvGrpSpPr>
        <p:grpSpPr>
          <a:xfrm>
            <a:off x="9903609" y="0"/>
            <a:ext cx="7195514" cy="8762189"/>
            <a:chOff x="0" y="0"/>
            <a:chExt cx="2054302" cy="2501584"/>
          </a:xfrm>
        </p:grpSpPr>
        <p:sp>
          <p:nvSpPr>
            <p:cNvPr id="5" name="Freeform 5"/>
            <p:cNvSpPr/>
            <p:nvPr/>
          </p:nvSpPr>
          <p:spPr>
            <a:xfrm>
              <a:off x="0" y="0"/>
              <a:ext cx="2054302" cy="2501585"/>
            </a:xfrm>
            <a:custGeom>
              <a:avLst/>
              <a:gdLst/>
              <a:ahLst/>
              <a:cxnLst/>
              <a:rect l="l" t="t" r="r" b="b"/>
              <a:pathLst>
                <a:path w="2054302" h="2501585">
                  <a:moveTo>
                    <a:pt x="0" y="0"/>
                  </a:moveTo>
                  <a:lnTo>
                    <a:pt x="2054302" y="0"/>
                  </a:lnTo>
                  <a:lnTo>
                    <a:pt x="2054302" y="2501585"/>
                  </a:lnTo>
                  <a:lnTo>
                    <a:pt x="0" y="2501585"/>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054302" cy="2539684"/>
            </a:xfrm>
            <a:prstGeom prst="rect">
              <a:avLst/>
            </a:prstGeom>
          </p:spPr>
          <p:txBody>
            <a:bodyPr lIns="50800" tIns="50800" rIns="50800" bIns="50800" rtlCol="0" anchor="ctr"/>
            <a:lstStyle/>
            <a:p>
              <a:pPr algn="ctr">
                <a:lnSpc>
                  <a:spcPts val="2799"/>
                </a:lnSpc>
              </a:pPr>
              <a:endParaRPr/>
            </a:p>
          </p:txBody>
        </p:sp>
      </p:grpSp>
      <p:sp>
        <p:nvSpPr>
          <p:cNvPr id="7" name="Freeform 7"/>
          <p:cNvSpPr/>
          <p:nvPr/>
        </p:nvSpPr>
        <p:spPr>
          <a:xfrm>
            <a:off x="10077728" y="215152"/>
            <a:ext cx="6852532" cy="8364230"/>
          </a:xfrm>
          <a:custGeom>
            <a:avLst/>
            <a:gdLst/>
            <a:ahLst/>
            <a:cxnLst/>
            <a:rect l="l" t="t" r="r" b="b"/>
            <a:pathLst>
              <a:path w="6852532" h="8364230">
                <a:moveTo>
                  <a:pt x="0" y="0"/>
                </a:moveTo>
                <a:lnTo>
                  <a:pt x="6852532" y="0"/>
                </a:lnTo>
                <a:lnTo>
                  <a:pt x="6852532" y="8364230"/>
                </a:lnTo>
                <a:lnTo>
                  <a:pt x="0" y="8364230"/>
                </a:lnTo>
                <a:lnTo>
                  <a:pt x="0" y="0"/>
                </a:lnTo>
                <a:close/>
              </a:path>
            </a:pathLst>
          </a:custGeom>
          <a:blipFill>
            <a:blip r:embed="rId4"/>
            <a:stretch>
              <a:fillRect t="-1177" r="204" b="105"/>
            </a:stretch>
          </a:blipFill>
        </p:spPr>
      </p:sp>
      <p:sp>
        <p:nvSpPr>
          <p:cNvPr id="8" name="TextBox 8"/>
          <p:cNvSpPr txBox="1"/>
          <p:nvPr/>
        </p:nvSpPr>
        <p:spPr>
          <a:xfrm>
            <a:off x="807227" y="2029572"/>
            <a:ext cx="7677239" cy="5564124"/>
          </a:xfrm>
          <a:prstGeom prst="rect">
            <a:avLst/>
          </a:prstGeom>
        </p:spPr>
        <p:txBody>
          <a:bodyPr lIns="0" tIns="0" rIns="0" bIns="0" rtlCol="0" anchor="t">
            <a:spAutoFit/>
          </a:bodyPr>
          <a:lstStyle/>
          <a:p>
            <a:pPr algn="l">
              <a:lnSpc>
                <a:spcPts val="5184"/>
              </a:lnSpc>
            </a:pPr>
            <a:r>
              <a:rPr lang="en-US" sz="3600">
                <a:solidFill>
                  <a:srgbClr val="382E73"/>
                </a:solidFill>
                <a:latin typeface="Cabin"/>
              </a:rPr>
              <a:t>We offer a range of extra free features – it's completely optional and up to you whether you use these. </a:t>
            </a:r>
          </a:p>
          <a:p>
            <a:pPr marL="651510" lvl="1" indent="-325755" algn="l">
              <a:lnSpc>
                <a:spcPts val="5832"/>
              </a:lnSpc>
              <a:buFont typeface="Arial"/>
              <a:buChar char="•"/>
            </a:pPr>
            <a:r>
              <a:rPr lang="en-US" sz="3600">
                <a:solidFill>
                  <a:srgbClr val="382E73"/>
                </a:solidFill>
                <a:latin typeface="Cabin Bold"/>
              </a:rPr>
              <a:t>Church Development Tool</a:t>
            </a:r>
          </a:p>
          <a:p>
            <a:pPr marL="651510" lvl="1" indent="-325755" algn="l">
              <a:lnSpc>
                <a:spcPts val="5832"/>
              </a:lnSpc>
              <a:buFont typeface="Arial"/>
              <a:buChar char="•"/>
            </a:pPr>
            <a:r>
              <a:rPr lang="en-US" sz="3600">
                <a:solidFill>
                  <a:srgbClr val="382E73"/>
                </a:solidFill>
                <a:latin typeface="Cabin Bold"/>
              </a:rPr>
              <a:t>Life Events Diary</a:t>
            </a:r>
          </a:p>
          <a:p>
            <a:pPr marL="651510" lvl="1" indent="-325755" algn="l">
              <a:lnSpc>
                <a:spcPts val="5832"/>
              </a:lnSpc>
              <a:buFont typeface="Arial"/>
              <a:buChar char="•"/>
            </a:pPr>
            <a:r>
              <a:rPr lang="en-US" sz="3600">
                <a:solidFill>
                  <a:srgbClr val="382E73"/>
                </a:solidFill>
                <a:latin typeface="Cabin Bold"/>
              </a:rPr>
              <a:t>Online giving button</a:t>
            </a:r>
          </a:p>
          <a:p>
            <a:pPr marL="651510" lvl="1" indent="-325755" algn="l">
              <a:lnSpc>
                <a:spcPts val="5832"/>
              </a:lnSpc>
              <a:buFont typeface="Arial"/>
              <a:buChar char="•"/>
            </a:pPr>
            <a:r>
              <a:rPr lang="en-US" sz="3600">
                <a:solidFill>
                  <a:srgbClr val="382E73"/>
                </a:solidFill>
                <a:latin typeface="Cabin Bold"/>
              </a:rPr>
              <a:t>Everyday Faith page</a:t>
            </a:r>
          </a:p>
          <a:p>
            <a:pPr marL="651510" lvl="1" indent="-325755" algn="l">
              <a:lnSpc>
                <a:spcPts val="5832"/>
              </a:lnSpc>
              <a:buFont typeface="Arial"/>
              <a:buChar char="•"/>
            </a:pPr>
            <a:r>
              <a:rPr lang="en-US" sz="3600">
                <a:solidFill>
                  <a:srgbClr val="382E73"/>
                </a:solidFill>
                <a:latin typeface="Cabin Bold"/>
              </a:rPr>
              <a:t>Room Booking page </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618405"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Church Development Tool</a:t>
            </a:r>
          </a:p>
        </p:txBody>
      </p:sp>
      <p:grpSp>
        <p:nvGrpSpPr>
          <p:cNvPr id="4" name="Group 4"/>
          <p:cNvGrpSpPr/>
          <p:nvPr/>
        </p:nvGrpSpPr>
        <p:grpSpPr>
          <a:xfrm>
            <a:off x="9343468" y="555591"/>
            <a:ext cx="8773491" cy="7851539"/>
            <a:chOff x="0" y="0"/>
            <a:chExt cx="2504811" cy="2241596"/>
          </a:xfrm>
        </p:grpSpPr>
        <p:sp>
          <p:nvSpPr>
            <p:cNvPr id="5" name="Freeform 5"/>
            <p:cNvSpPr/>
            <p:nvPr/>
          </p:nvSpPr>
          <p:spPr>
            <a:xfrm>
              <a:off x="0" y="0"/>
              <a:ext cx="2504811" cy="2241596"/>
            </a:xfrm>
            <a:custGeom>
              <a:avLst/>
              <a:gdLst/>
              <a:ahLst/>
              <a:cxnLst/>
              <a:rect l="l" t="t" r="r" b="b"/>
              <a:pathLst>
                <a:path w="2504811" h="2241596">
                  <a:moveTo>
                    <a:pt x="0" y="0"/>
                  </a:moveTo>
                  <a:lnTo>
                    <a:pt x="2504811" y="0"/>
                  </a:lnTo>
                  <a:lnTo>
                    <a:pt x="2504811" y="2241596"/>
                  </a:lnTo>
                  <a:lnTo>
                    <a:pt x="0" y="2241596"/>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504811" cy="2279696"/>
            </a:xfrm>
            <a:prstGeom prst="rect">
              <a:avLst/>
            </a:prstGeom>
          </p:spPr>
          <p:txBody>
            <a:bodyPr lIns="50800" tIns="50800" rIns="50800" bIns="50800" rtlCol="0" anchor="ctr"/>
            <a:lstStyle/>
            <a:p>
              <a:pPr algn="ctr">
                <a:lnSpc>
                  <a:spcPts val="2799"/>
                </a:lnSpc>
              </a:pPr>
              <a:endParaRPr/>
            </a:p>
          </p:txBody>
        </p:sp>
      </p:grpSp>
      <p:sp>
        <p:nvSpPr>
          <p:cNvPr id="7" name="TextBox 7"/>
          <p:cNvSpPr txBox="1"/>
          <p:nvPr/>
        </p:nvSpPr>
        <p:spPr>
          <a:xfrm>
            <a:off x="732934" y="1901350"/>
            <a:ext cx="8776700" cy="8113595"/>
          </a:xfrm>
          <a:prstGeom prst="rect">
            <a:avLst/>
          </a:prstGeom>
        </p:spPr>
        <p:txBody>
          <a:bodyPr lIns="0" tIns="0" rIns="0" bIns="0" rtlCol="0" anchor="t">
            <a:spAutoFit/>
          </a:bodyPr>
          <a:lstStyle/>
          <a:p>
            <a:pPr algn="l">
              <a:lnSpc>
                <a:spcPts val="4320"/>
              </a:lnSpc>
            </a:pPr>
            <a:r>
              <a:rPr lang="en-US" sz="3600">
                <a:solidFill>
                  <a:srgbClr val="382E73"/>
                </a:solidFill>
                <a:latin typeface="Cabin"/>
              </a:rPr>
              <a:t>Use this simple survey tool to find out what your church is great at, and what could help your worshipping community grow in faith and share their faith.</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Get a simple report that gives you a clear picture of faith, discipleship and demographics in your church. </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The demographics results for your congregation are shown in comparison to census data for the whole community in your parish. </a:t>
            </a:r>
          </a:p>
          <a:p>
            <a:pPr algn="l">
              <a:lnSpc>
                <a:spcPts val="4320"/>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
        <p:nvSpPr>
          <p:cNvPr id="8" name="Freeform 8"/>
          <p:cNvSpPr/>
          <p:nvPr/>
        </p:nvSpPr>
        <p:spPr>
          <a:xfrm>
            <a:off x="9509634" y="801335"/>
            <a:ext cx="8321240" cy="7287440"/>
          </a:xfrm>
          <a:custGeom>
            <a:avLst/>
            <a:gdLst/>
            <a:ahLst/>
            <a:cxnLst/>
            <a:rect l="l" t="t" r="r" b="b"/>
            <a:pathLst>
              <a:path w="8321240" h="7287440">
                <a:moveTo>
                  <a:pt x="0" y="0"/>
                </a:moveTo>
                <a:lnTo>
                  <a:pt x="8321239" y="0"/>
                </a:lnTo>
                <a:lnTo>
                  <a:pt x="8321239" y="7287440"/>
                </a:lnTo>
                <a:lnTo>
                  <a:pt x="0" y="7287440"/>
                </a:lnTo>
                <a:lnTo>
                  <a:pt x="0" y="0"/>
                </a:lnTo>
                <a:close/>
              </a:path>
            </a:pathLst>
          </a:custGeom>
          <a:blipFill>
            <a:blip r:embed="rId4"/>
            <a:stretch>
              <a:fillRect/>
            </a:stretch>
          </a:blipFill>
        </p:spPr>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909879"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Life Events Diary</a:t>
            </a:r>
          </a:p>
        </p:txBody>
      </p:sp>
      <p:grpSp>
        <p:nvGrpSpPr>
          <p:cNvPr id="4" name="Group 4"/>
          <p:cNvGrpSpPr/>
          <p:nvPr/>
        </p:nvGrpSpPr>
        <p:grpSpPr>
          <a:xfrm>
            <a:off x="9343468" y="555591"/>
            <a:ext cx="8607797" cy="8088245"/>
            <a:chOff x="0" y="0"/>
            <a:chExt cx="2457506" cy="2309175"/>
          </a:xfrm>
        </p:grpSpPr>
        <p:sp>
          <p:nvSpPr>
            <p:cNvPr id="5" name="Freeform 5"/>
            <p:cNvSpPr/>
            <p:nvPr/>
          </p:nvSpPr>
          <p:spPr>
            <a:xfrm>
              <a:off x="0" y="0"/>
              <a:ext cx="2457506" cy="2309175"/>
            </a:xfrm>
            <a:custGeom>
              <a:avLst/>
              <a:gdLst/>
              <a:ahLst/>
              <a:cxnLst/>
              <a:rect l="l" t="t" r="r" b="b"/>
              <a:pathLst>
                <a:path w="2457506" h="2309175">
                  <a:moveTo>
                    <a:pt x="0" y="0"/>
                  </a:moveTo>
                  <a:lnTo>
                    <a:pt x="2457506" y="0"/>
                  </a:lnTo>
                  <a:lnTo>
                    <a:pt x="2457506" y="2309175"/>
                  </a:lnTo>
                  <a:lnTo>
                    <a:pt x="0" y="2309175"/>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457506" cy="2347275"/>
            </a:xfrm>
            <a:prstGeom prst="rect">
              <a:avLst/>
            </a:prstGeom>
          </p:spPr>
          <p:txBody>
            <a:bodyPr lIns="50800" tIns="50800" rIns="50800" bIns="50800" rtlCol="0" anchor="ctr"/>
            <a:lstStyle/>
            <a:p>
              <a:pPr algn="ctr">
                <a:lnSpc>
                  <a:spcPts val="2799"/>
                </a:lnSpc>
              </a:pPr>
              <a:endParaRPr/>
            </a:p>
          </p:txBody>
        </p:sp>
      </p:grpSp>
      <p:sp>
        <p:nvSpPr>
          <p:cNvPr id="7" name="TextBox 7"/>
          <p:cNvSpPr txBox="1"/>
          <p:nvPr/>
        </p:nvSpPr>
        <p:spPr>
          <a:xfrm>
            <a:off x="909879" y="2210571"/>
            <a:ext cx="8270884" cy="7028307"/>
          </a:xfrm>
          <a:prstGeom prst="rect">
            <a:avLst/>
          </a:prstGeom>
        </p:spPr>
        <p:txBody>
          <a:bodyPr lIns="0" tIns="0" rIns="0" bIns="0" rtlCol="0" anchor="t">
            <a:spAutoFit/>
          </a:bodyPr>
          <a:lstStyle/>
          <a:p>
            <a:pPr algn="l">
              <a:lnSpc>
                <a:spcPts val="4320"/>
              </a:lnSpc>
            </a:pPr>
            <a:r>
              <a:rPr lang="en-US" sz="3600">
                <a:solidFill>
                  <a:srgbClr val="382E73"/>
                </a:solidFill>
                <a:latin typeface="Cabin"/>
              </a:rPr>
              <a:t>Do you use the Life Events Diary? Save time by connecting AChurchNearYou.com to your Life Events Diary account.</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Then, when someone uses your AChurchNearYou.com contact form to enquire about a Wedding, Baptism or Funeral, they will be shown your Life Events Diary enquiry form and the information they provide will appear in your Life Events Diary account. </a:t>
            </a:r>
          </a:p>
          <a:p>
            <a:pPr algn="l">
              <a:lnSpc>
                <a:spcPts val="4320"/>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
        <p:nvSpPr>
          <p:cNvPr id="8" name="Freeform 8"/>
          <p:cNvSpPr/>
          <p:nvPr/>
        </p:nvSpPr>
        <p:spPr>
          <a:xfrm>
            <a:off x="9415867" y="706085"/>
            <a:ext cx="8163897" cy="7701045"/>
          </a:xfrm>
          <a:custGeom>
            <a:avLst/>
            <a:gdLst/>
            <a:ahLst/>
            <a:cxnLst/>
            <a:rect l="l" t="t" r="r" b="b"/>
            <a:pathLst>
              <a:path w="8163897" h="7701045">
                <a:moveTo>
                  <a:pt x="0" y="0"/>
                </a:moveTo>
                <a:lnTo>
                  <a:pt x="8163896" y="0"/>
                </a:lnTo>
                <a:lnTo>
                  <a:pt x="8163896" y="7701045"/>
                </a:lnTo>
                <a:lnTo>
                  <a:pt x="0" y="7701045"/>
                </a:lnTo>
                <a:lnTo>
                  <a:pt x="0" y="0"/>
                </a:lnTo>
                <a:close/>
              </a:path>
            </a:pathLst>
          </a:custGeom>
          <a:blipFill>
            <a:blip r:embed="rId4"/>
            <a:stretch>
              <a:fillRect/>
            </a:stretch>
          </a:blipFill>
        </p:spPr>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909879"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Online giving</a:t>
            </a:r>
          </a:p>
        </p:txBody>
      </p:sp>
      <p:grpSp>
        <p:nvGrpSpPr>
          <p:cNvPr id="4" name="Group 4"/>
          <p:cNvGrpSpPr/>
          <p:nvPr/>
        </p:nvGrpSpPr>
        <p:grpSpPr>
          <a:xfrm>
            <a:off x="9343468" y="231605"/>
            <a:ext cx="8347421" cy="4280191"/>
            <a:chOff x="0" y="0"/>
            <a:chExt cx="2383169" cy="1221984"/>
          </a:xfrm>
        </p:grpSpPr>
        <p:sp>
          <p:nvSpPr>
            <p:cNvPr id="5" name="Freeform 5"/>
            <p:cNvSpPr/>
            <p:nvPr/>
          </p:nvSpPr>
          <p:spPr>
            <a:xfrm>
              <a:off x="0" y="0"/>
              <a:ext cx="2383169" cy="1221985"/>
            </a:xfrm>
            <a:custGeom>
              <a:avLst/>
              <a:gdLst/>
              <a:ahLst/>
              <a:cxnLst/>
              <a:rect l="l" t="t" r="r" b="b"/>
              <a:pathLst>
                <a:path w="2383169" h="1221985">
                  <a:moveTo>
                    <a:pt x="0" y="0"/>
                  </a:moveTo>
                  <a:lnTo>
                    <a:pt x="2383169" y="0"/>
                  </a:lnTo>
                  <a:lnTo>
                    <a:pt x="2383169" y="1221985"/>
                  </a:lnTo>
                  <a:lnTo>
                    <a:pt x="0" y="1221985"/>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383169" cy="1260084"/>
            </a:xfrm>
            <a:prstGeom prst="rect">
              <a:avLst/>
            </a:prstGeom>
          </p:spPr>
          <p:txBody>
            <a:bodyPr lIns="50800" tIns="50800" rIns="50800" bIns="50800" rtlCol="0" anchor="ctr"/>
            <a:lstStyle/>
            <a:p>
              <a:pPr algn="ctr">
                <a:lnSpc>
                  <a:spcPts val="2799"/>
                </a:lnSpc>
              </a:pPr>
              <a:endParaRPr/>
            </a:p>
          </p:txBody>
        </p:sp>
      </p:grpSp>
      <p:sp>
        <p:nvSpPr>
          <p:cNvPr id="7" name="TextBox 7"/>
          <p:cNvSpPr txBox="1"/>
          <p:nvPr/>
        </p:nvSpPr>
        <p:spPr>
          <a:xfrm>
            <a:off x="909879" y="2186901"/>
            <a:ext cx="7563840" cy="7028307"/>
          </a:xfrm>
          <a:prstGeom prst="rect">
            <a:avLst/>
          </a:prstGeom>
        </p:spPr>
        <p:txBody>
          <a:bodyPr lIns="0" tIns="0" rIns="0" bIns="0" rtlCol="0" anchor="t">
            <a:spAutoFit/>
          </a:bodyPr>
          <a:lstStyle/>
          <a:p>
            <a:pPr algn="l">
              <a:lnSpc>
                <a:spcPts val="4320"/>
              </a:lnSpc>
            </a:pPr>
            <a:r>
              <a:rPr lang="en-US" sz="3600">
                <a:solidFill>
                  <a:srgbClr val="382E73"/>
                </a:solidFill>
                <a:latin typeface="Cabin"/>
              </a:rPr>
              <a:t>Add a panel to your homepage, that sends people to your preferred online giving provider.</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You can change the words displayed on the panel and the button.</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If your provider is Give A Little, the panel can have multiple buttons for people to give different amounts.</a:t>
            </a:r>
          </a:p>
          <a:p>
            <a:pPr algn="l">
              <a:lnSpc>
                <a:spcPts val="4320"/>
              </a:lnSpc>
            </a:pPr>
            <a:endParaRPr lang="en-US" sz="3600">
              <a:solidFill>
                <a:srgbClr val="382E73"/>
              </a:solidFill>
              <a:latin typeface="Cabin"/>
            </a:endParaRPr>
          </a:p>
          <a:p>
            <a:pPr algn="l">
              <a:lnSpc>
                <a:spcPts val="4320"/>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
        <p:nvSpPr>
          <p:cNvPr id="8" name="Freeform 8"/>
          <p:cNvSpPr/>
          <p:nvPr/>
        </p:nvSpPr>
        <p:spPr>
          <a:xfrm>
            <a:off x="9487672" y="346406"/>
            <a:ext cx="8052689" cy="4018178"/>
          </a:xfrm>
          <a:custGeom>
            <a:avLst/>
            <a:gdLst/>
            <a:ahLst/>
            <a:cxnLst/>
            <a:rect l="l" t="t" r="r" b="b"/>
            <a:pathLst>
              <a:path w="8052689" h="4018178">
                <a:moveTo>
                  <a:pt x="0" y="0"/>
                </a:moveTo>
                <a:lnTo>
                  <a:pt x="8052689" y="0"/>
                </a:lnTo>
                <a:lnTo>
                  <a:pt x="8052689" y="4018178"/>
                </a:lnTo>
                <a:lnTo>
                  <a:pt x="0" y="4018178"/>
                </a:lnTo>
                <a:lnTo>
                  <a:pt x="0" y="0"/>
                </a:lnTo>
                <a:close/>
              </a:path>
            </a:pathLst>
          </a:custGeom>
          <a:blipFill>
            <a:blip r:embed="rId4"/>
            <a:stretch>
              <a:fillRect/>
            </a:stretch>
          </a:blipFill>
        </p:spPr>
      </p:sp>
      <p:grpSp>
        <p:nvGrpSpPr>
          <p:cNvPr id="9" name="Group 9"/>
          <p:cNvGrpSpPr/>
          <p:nvPr/>
        </p:nvGrpSpPr>
        <p:grpSpPr>
          <a:xfrm>
            <a:off x="9343468" y="4819514"/>
            <a:ext cx="8347421" cy="3476646"/>
            <a:chOff x="0" y="0"/>
            <a:chExt cx="2383169" cy="992574"/>
          </a:xfrm>
        </p:grpSpPr>
        <p:sp>
          <p:nvSpPr>
            <p:cNvPr id="10" name="Freeform 10"/>
            <p:cNvSpPr/>
            <p:nvPr/>
          </p:nvSpPr>
          <p:spPr>
            <a:xfrm>
              <a:off x="0" y="0"/>
              <a:ext cx="2383169" cy="992574"/>
            </a:xfrm>
            <a:custGeom>
              <a:avLst/>
              <a:gdLst/>
              <a:ahLst/>
              <a:cxnLst/>
              <a:rect l="l" t="t" r="r" b="b"/>
              <a:pathLst>
                <a:path w="2383169" h="992574">
                  <a:moveTo>
                    <a:pt x="0" y="0"/>
                  </a:moveTo>
                  <a:lnTo>
                    <a:pt x="2383169" y="0"/>
                  </a:lnTo>
                  <a:lnTo>
                    <a:pt x="2383169" y="992574"/>
                  </a:lnTo>
                  <a:lnTo>
                    <a:pt x="0" y="992574"/>
                  </a:lnTo>
                  <a:close/>
                </a:path>
              </a:pathLst>
            </a:custGeom>
            <a:solidFill>
              <a:srgbClr val="000000">
                <a:alpha val="0"/>
              </a:srgbClr>
            </a:solidFill>
            <a:ln w="76200" cap="sq">
              <a:solidFill>
                <a:srgbClr val="E99E68"/>
              </a:solidFill>
              <a:prstDash val="solid"/>
              <a:miter/>
            </a:ln>
          </p:spPr>
        </p:sp>
        <p:sp>
          <p:nvSpPr>
            <p:cNvPr id="11" name="TextBox 11"/>
            <p:cNvSpPr txBox="1"/>
            <p:nvPr/>
          </p:nvSpPr>
          <p:spPr>
            <a:xfrm>
              <a:off x="0" y="-38100"/>
              <a:ext cx="2383169" cy="1030674"/>
            </a:xfrm>
            <a:prstGeom prst="rect">
              <a:avLst/>
            </a:prstGeom>
          </p:spPr>
          <p:txBody>
            <a:bodyPr lIns="50800" tIns="50800" rIns="50800" bIns="50800" rtlCol="0" anchor="ctr"/>
            <a:lstStyle/>
            <a:p>
              <a:pPr algn="ctr">
                <a:lnSpc>
                  <a:spcPts val="2799"/>
                </a:lnSpc>
              </a:pPr>
              <a:endParaRPr/>
            </a:p>
          </p:txBody>
        </p:sp>
      </p:grpSp>
      <p:sp>
        <p:nvSpPr>
          <p:cNvPr id="12" name="Freeform 12"/>
          <p:cNvSpPr/>
          <p:nvPr/>
        </p:nvSpPr>
        <p:spPr>
          <a:xfrm>
            <a:off x="9490833" y="4962172"/>
            <a:ext cx="8052689" cy="3188540"/>
          </a:xfrm>
          <a:custGeom>
            <a:avLst/>
            <a:gdLst/>
            <a:ahLst/>
            <a:cxnLst/>
            <a:rect l="l" t="t" r="r" b="b"/>
            <a:pathLst>
              <a:path w="8052689" h="3188540">
                <a:moveTo>
                  <a:pt x="0" y="0"/>
                </a:moveTo>
                <a:lnTo>
                  <a:pt x="8052689" y="0"/>
                </a:lnTo>
                <a:lnTo>
                  <a:pt x="8052689" y="3188540"/>
                </a:lnTo>
                <a:lnTo>
                  <a:pt x="0" y="3188540"/>
                </a:lnTo>
                <a:lnTo>
                  <a:pt x="0" y="0"/>
                </a:lnTo>
                <a:close/>
              </a:path>
            </a:pathLst>
          </a:custGeom>
          <a:blipFill>
            <a:blip r:embed="rId5"/>
            <a:stretch>
              <a:fillRect/>
            </a:stretch>
          </a:blipFill>
        </p:spPr>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909879"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Everyday Faith page</a:t>
            </a:r>
          </a:p>
        </p:txBody>
      </p:sp>
      <p:grpSp>
        <p:nvGrpSpPr>
          <p:cNvPr id="4" name="Group 4"/>
          <p:cNvGrpSpPr/>
          <p:nvPr/>
        </p:nvGrpSpPr>
        <p:grpSpPr>
          <a:xfrm>
            <a:off x="9810837" y="1619831"/>
            <a:ext cx="8300079" cy="6102827"/>
            <a:chOff x="0" y="0"/>
            <a:chExt cx="2369653" cy="1742343"/>
          </a:xfrm>
        </p:grpSpPr>
        <p:sp>
          <p:nvSpPr>
            <p:cNvPr id="5" name="Freeform 5"/>
            <p:cNvSpPr/>
            <p:nvPr/>
          </p:nvSpPr>
          <p:spPr>
            <a:xfrm>
              <a:off x="0" y="0"/>
              <a:ext cx="2369653" cy="1742343"/>
            </a:xfrm>
            <a:custGeom>
              <a:avLst/>
              <a:gdLst/>
              <a:ahLst/>
              <a:cxnLst/>
              <a:rect l="l" t="t" r="r" b="b"/>
              <a:pathLst>
                <a:path w="2369653" h="1742343">
                  <a:moveTo>
                    <a:pt x="0" y="0"/>
                  </a:moveTo>
                  <a:lnTo>
                    <a:pt x="2369653" y="0"/>
                  </a:lnTo>
                  <a:lnTo>
                    <a:pt x="2369653" y="1742343"/>
                  </a:lnTo>
                  <a:lnTo>
                    <a:pt x="0" y="1742343"/>
                  </a:lnTo>
                  <a:close/>
                </a:path>
              </a:pathLst>
            </a:custGeom>
            <a:solidFill>
              <a:srgbClr val="000000">
                <a:alpha val="0"/>
              </a:srgbClr>
            </a:solidFill>
            <a:ln w="76200" cap="sq">
              <a:solidFill>
                <a:srgbClr val="E99E68"/>
              </a:solidFill>
              <a:prstDash val="solid"/>
              <a:miter/>
            </a:ln>
          </p:spPr>
        </p:sp>
        <p:sp>
          <p:nvSpPr>
            <p:cNvPr id="6" name="TextBox 6"/>
            <p:cNvSpPr txBox="1"/>
            <p:nvPr/>
          </p:nvSpPr>
          <p:spPr>
            <a:xfrm>
              <a:off x="0" y="-38100"/>
              <a:ext cx="2369653" cy="1780443"/>
            </a:xfrm>
            <a:prstGeom prst="rect">
              <a:avLst/>
            </a:prstGeom>
          </p:spPr>
          <p:txBody>
            <a:bodyPr lIns="50800" tIns="50800" rIns="50800" bIns="50800" rtlCol="0" anchor="ctr"/>
            <a:lstStyle/>
            <a:p>
              <a:pPr algn="ctr">
                <a:lnSpc>
                  <a:spcPts val="2799"/>
                </a:lnSpc>
              </a:pPr>
              <a:endParaRPr/>
            </a:p>
          </p:txBody>
        </p:sp>
      </p:grpSp>
      <p:sp>
        <p:nvSpPr>
          <p:cNvPr id="7" name="TextBox 7"/>
          <p:cNvSpPr txBox="1"/>
          <p:nvPr/>
        </p:nvSpPr>
        <p:spPr>
          <a:xfrm>
            <a:off x="909879" y="1976366"/>
            <a:ext cx="8725063" cy="6515100"/>
          </a:xfrm>
          <a:prstGeom prst="rect">
            <a:avLst/>
          </a:prstGeom>
        </p:spPr>
        <p:txBody>
          <a:bodyPr lIns="0" tIns="0" rIns="0" bIns="0" rtlCol="0" anchor="t">
            <a:spAutoFit/>
          </a:bodyPr>
          <a:lstStyle/>
          <a:p>
            <a:pPr algn="l">
              <a:lnSpc>
                <a:spcPts val="4320"/>
              </a:lnSpc>
            </a:pPr>
            <a:r>
              <a:rPr lang="en-US" sz="3600">
                <a:solidFill>
                  <a:srgbClr val="382E73"/>
                </a:solidFill>
                <a:latin typeface="Cabin"/>
              </a:rPr>
              <a:t>Show how you are supporting people in their faith Monday to Saturday by adding an 'everyday faith' page, fully populated and ready to use as is or to customise with your own content. </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The page links people to the Church of England's Everyday Faith portal which is full of resources to help people grow in faith and discipleship. If you want, your everyday faith page can direct people to your selected Everyday Faith portal journey.</a:t>
            </a:r>
          </a:p>
        </p:txBody>
      </p:sp>
      <p:sp>
        <p:nvSpPr>
          <p:cNvPr id="8" name="Freeform 8"/>
          <p:cNvSpPr/>
          <p:nvPr/>
        </p:nvSpPr>
        <p:spPr>
          <a:xfrm>
            <a:off x="10038119" y="1847195"/>
            <a:ext cx="7892857" cy="5670190"/>
          </a:xfrm>
          <a:custGeom>
            <a:avLst/>
            <a:gdLst/>
            <a:ahLst/>
            <a:cxnLst/>
            <a:rect l="l" t="t" r="r" b="b"/>
            <a:pathLst>
              <a:path w="7892857" h="5670190">
                <a:moveTo>
                  <a:pt x="0" y="0"/>
                </a:moveTo>
                <a:lnTo>
                  <a:pt x="7892857" y="0"/>
                </a:lnTo>
                <a:lnTo>
                  <a:pt x="7892857" y="5670191"/>
                </a:lnTo>
                <a:lnTo>
                  <a:pt x="0" y="5670191"/>
                </a:lnTo>
                <a:lnTo>
                  <a:pt x="0" y="0"/>
                </a:lnTo>
                <a:close/>
              </a:path>
            </a:pathLst>
          </a:custGeom>
          <a:blipFill>
            <a:blip r:embed="rId4"/>
            <a:stretch>
              <a:fillRect/>
            </a:stretch>
          </a:blipFill>
        </p:spPr>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9144000" y="2400302"/>
            <a:ext cx="8849880" cy="5127269"/>
          </a:xfrm>
          <a:custGeom>
            <a:avLst/>
            <a:gdLst/>
            <a:ahLst/>
            <a:cxnLst/>
            <a:rect l="l" t="t" r="r" b="b"/>
            <a:pathLst>
              <a:path w="8849880" h="5127269">
                <a:moveTo>
                  <a:pt x="0" y="0"/>
                </a:moveTo>
                <a:lnTo>
                  <a:pt x="8849880" y="0"/>
                </a:lnTo>
                <a:lnTo>
                  <a:pt x="8849880" y="5127269"/>
                </a:lnTo>
                <a:lnTo>
                  <a:pt x="0" y="5127269"/>
                </a:lnTo>
                <a:lnTo>
                  <a:pt x="0" y="0"/>
                </a:lnTo>
                <a:close/>
              </a:path>
            </a:pathLst>
          </a:custGeom>
          <a:blipFill>
            <a:blip r:embed="rId4"/>
            <a:stretch>
              <a:fillRect/>
            </a:stretch>
          </a:blipFill>
        </p:spPr>
      </p:sp>
      <p:sp>
        <p:nvSpPr>
          <p:cNvPr id="4" name="TextBox 4"/>
          <p:cNvSpPr txBox="1"/>
          <p:nvPr/>
        </p:nvSpPr>
        <p:spPr>
          <a:xfrm>
            <a:off x="886208" y="2115685"/>
            <a:ext cx="8543250" cy="6515100"/>
          </a:xfrm>
          <a:prstGeom prst="rect">
            <a:avLst/>
          </a:prstGeom>
        </p:spPr>
        <p:txBody>
          <a:bodyPr lIns="0" tIns="0" rIns="0" bIns="0" rtlCol="0" anchor="t">
            <a:spAutoFit/>
          </a:bodyPr>
          <a:lstStyle/>
          <a:p>
            <a:pPr algn="l">
              <a:lnSpc>
                <a:spcPts val="4320"/>
              </a:lnSpc>
            </a:pPr>
            <a:r>
              <a:rPr lang="en-US" sz="3600">
                <a:solidFill>
                  <a:srgbClr val="382E73"/>
                </a:solidFill>
                <a:latin typeface="Cabin"/>
              </a:rPr>
              <a:t>Do you have a room in your church building which you hire out to the community? </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Connect your room bookings to your A Church Near You site to collect booking enquiries wherever you are, at any time of day.</a:t>
            </a:r>
          </a:p>
          <a:p>
            <a:pPr algn="l">
              <a:lnSpc>
                <a:spcPts val="4320"/>
              </a:lnSpc>
            </a:pPr>
            <a:endParaRPr lang="en-US" sz="3600">
              <a:solidFill>
                <a:srgbClr val="382E73"/>
              </a:solidFill>
              <a:latin typeface="Cabin"/>
            </a:endParaRPr>
          </a:p>
          <a:p>
            <a:pPr algn="l">
              <a:lnSpc>
                <a:spcPts val="4320"/>
              </a:lnSpc>
            </a:pPr>
            <a:r>
              <a:rPr lang="en-US" sz="3600">
                <a:solidFill>
                  <a:srgbClr val="382E73"/>
                </a:solidFill>
                <a:latin typeface="Cabin"/>
              </a:rPr>
              <a:t>This allows people to view, book and pay for rooms directly on A Church Near You.  Within The Church Organiser you will then be able to approve or decline bookings.</a:t>
            </a:r>
          </a:p>
        </p:txBody>
      </p:sp>
      <p:sp>
        <p:nvSpPr>
          <p:cNvPr id="5" name="TextBox 5"/>
          <p:cNvSpPr txBox="1"/>
          <p:nvPr/>
        </p:nvSpPr>
        <p:spPr>
          <a:xfrm>
            <a:off x="909879" y="801335"/>
            <a:ext cx="8725063"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Room booking page</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480932" y="2188228"/>
            <a:ext cx="7805254" cy="6549810"/>
          </a:xfrm>
          <a:prstGeom prst="rect">
            <a:avLst/>
          </a:prstGeom>
        </p:spPr>
        <p:txBody>
          <a:bodyPr lIns="0" tIns="0" rIns="0" bIns="0" rtlCol="0" anchor="t">
            <a:spAutoFit/>
          </a:bodyPr>
          <a:lstStyle/>
          <a:p>
            <a:pPr algn="l">
              <a:lnSpc>
                <a:spcPts val="5184"/>
              </a:lnSpc>
            </a:pPr>
            <a:r>
              <a:rPr lang="en-US" sz="3600">
                <a:solidFill>
                  <a:srgbClr val="382E73"/>
                </a:solidFill>
                <a:latin typeface="Cabin"/>
              </a:rPr>
              <a:t>The Resource Hub gives churches access to a wide range of free materials to use across their websites, social media, print and services. </a:t>
            </a:r>
          </a:p>
          <a:p>
            <a:pPr algn="l">
              <a:lnSpc>
                <a:spcPts val="5184"/>
              </a:lnSpc>
            </a:pPr>
            <a:endParaRPr lang="en-US" sz="3600">
              <a:solidFill>
                <a:srgbClr val="382E73"/>
              </a:solidFill>
              <a:latin typeface="Cabin"/>
            </a:endParaRPr>
          </a:p>
          <a:p>
            <a:pPr algn="l">
              <a:lnSpc>
                <a:spcPts val="5184"/>
              </a:lnSpc>
            </a:pPr>
            <a:r>
              <a:rPr lang="en-US" sz="3600">
                <a:solidFill>
                  <a:srgbClr val="382E73"/>
                </a:solidFill>
                <a:latin typeface="Cabin"/>
              </a:rPr>
              <a:t>It is regularly updated with new content, including social media templates, stock photography, music tracks, customisable videos and campaign branding.</a:t>
            </a:r>
          </a:p>
          <a:p>
            <a:pPr algn="l">
              <a:lnSpc>
                <a:spcPts val="5184"/>
              </a:lnSpc>
            </a:pPr>
            <a:endParaRPr lang="en-US" sz="3600">
              <a:solidFill>
                <a:srgbClr val="382E73"/>
              </a:solidFill>
              <a:latin typeface="Cabin"/>
            </a:endParaRPr>
          </a:p>
          <a:p>
            <a:pPr algn="l">
              <a:lnSpc>
                <a:spcPts val="5184"/>
              </a:lnSpc>
            </a:pPr>
            <a:endParaRPr lang="en-US" sz="3600">
              <a:solidFill>
                <a:srgbClr val="382E73"/>
              </a:solidFill>
              <a:latin typeface="Cabin"/>
            </a:endParaRPr>
          </a:p>
          <a:p>
            <a:pPr algn="l">
              <a:lnSpc>
                <a:spcPts val="5184"/>
              </a:lnSpc>
            </a:pPr>
            <a:endParaRPr lang="en-US" sz="3600">
              <a:solidFill>
                <a:srgbClr val="382E73"/>
              </a:solidFill>
              <a:latin typeface="Cabin"/>
            </a:endParaRPr>
          </a:p>
          <a:p>
            <a:pPr algn="l">
              <a:lnSpc>
                <a:spcPts val="3888"/>
              </a:lnSpc>
            </a:pPr>
            <a:endParaRPr lang="en-US" sz="3600">
              <a:solidFill>
                <a:srgbClr val="382E73"/>
              </a:solidFill>
              <a:latin typeface="Cabin"/>
            </a:endParaRPr>
          </a:p>
        </p:txBody>
      </p:sp>
      <p:sp>
        <p:nvSpPr>
          <p:cNvPr id="10" name="Freeform 10"/>
          <p:cNvSpPr/>
          <p:nvPr/>
        </p:nvSpPr>
        <p:spPr>
          <a:xfrm>
            <a:off x="8693512" y="1847195"/>
            <a:ext cx="9007690" cy="5541264"/>
          </a:xfrm>
          <a:custGeom>
            <a:avLst/>
            <a:gdLst/>
            <a:ahLst/>
            <a:cxnLst/>
            <a:rect l="l" t="t" r="r" b="b"/>
            <a:pathLst>
              <a:path w="9007690" h="5541264">
                <a:moveTo>
                  <a:pt x="0" y="0"/>
                </a:moveTo>
                <a:lnTo>
                  <a:pt x="9007691" y="0"/>
                </a:lnTo>
                <a:lnTo>
                  <a:pt x="9007691" y="5541264"/>
                </a:lnTo>
                <a:lnTo>
                  <a:pt x="0" y="5541264"/>
                </a:lnTo>
                <a:lnTo>
                  <a:pt x="0" y="0"/>
                </a:lnTo>
                <a:close/>
              </a:path>
            </a:pathLst>
          </a:custGeom>
          <a:blipFill>
            <a:blip r:embed="rId4"/>
            <a:stretch>
              <a:fillRect l="-5250" t="-13071" r="-7833" b="-9478"/>
            </a:stretch>
          </a:blipFill>
        </p:spPr>
      </p:sp>
      <p:sp>
        <p:nvSpPr>
          <p:cNvPr id="11" name="TextBox 11"/>
          <p:cNvSpPr txBox="1"/>
          <p:nvPr/>
        </p:nvSpPr>
        <p:spPr>
          <a:xfrm>
            <a:off x="480932" y="1028700"/>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Resource Hub</a:t>
            </a:r>
          </a:p>
        </p:txBody>
      </p:sp>
      <p:grpSp>
        <p:nvGrpSpPr>
          <p:cNvPr id="12" name="Group 12"/>
          <p:cNvGrpSpPr/>
          <p:nvPr/>
        </p:nvGrpSpPr>
        <p:grpSpPr>
          <a:xfrm>
            <a:off x="8527288" y="1650896"/>
            <a:ext cx="9451212" cy="6101828"/>
            <a:chOff x="0" y="0"/>
            <a:chExt cx="2489208" cy="1607066"/>
          </a:xfrm>
        </p:grpSpPr>
        <p:sp>
          <p:nvSpPr>
            <p:cNvPr id="13" name="Freeform 13"/>
            <p:cNvSpPr/>
            <p:nvPr/>
          </p:nvSpPr>
          <p:spPr>
            <a:xfrm>
              <a:off x="0" y="0"/>
              <a:ext cx="2489208" cy="1607066"/>
            </a:xfrm>
            <a:custGeom>
              <a:avLst/>
              <a:gdLst/>
              <a:ahLst/>
              <a:cxnLst/>
              <a:rect l="l" t="t" r="r" b="b"/>
              <a:pathLst>
                <a:path w="2489208" h="1607066">
                  <a:moveTo>
                    <a:pt x="0" y="0"/>
                  </a:moveTo>
                  <a:lnTo>
                    <a:pt x="2489208" y="0"/>
                  </a:lnTo>
                  <a:lnTo>
                    <a:pt x="2489208" y="1607066"/>
                  </a:lnTo>
                  <a:lnTo>
                    <a:pt x="0" y="1607066"/>
                  </a:lnTo>
                  <a:close/>
                </a:path>
              </a:pathLst>
            </a:custGeom>
            <a:solidFill>
              <a:srgbClr val="000000">
                <a:alpha val="0"/>
              </a:srgbClr>
            </a:solidFill>
            <a:ln w="76200" cap="sq">
              <a:solidFill>
                <a:srgbClr val="E99E68"/>
              </a:solidFill>
              <a:prstDash val="solid"/>
              <a:miter/>
            </a:ln>
          </p:spPr>
        </p:sp>
        <p:sp>
          <p:nvSpPr>
            <p:cNvPr id="14" name="TextBox 14"/>
            <p:cNvSpPr txBox="1"/>
            <p:nvPr/>
          </p:nvSpPr>
          <p:spPr>
            <a:xfrm>
              <a:off x="0" y="-38100"/>
              <a:ext cx="2489208" cy="1645166"/>
            </a:xfrm>
            <a:prstGeom prst="rect">
              <a:avLst/>
            </a:prstGeom>
          </p:spPr>
          <p:txBody>
            <a:bodyPr lIns="50800" tIns="50800" rIns="50800" bIns="50800" rtlCol="0" anchor="ctr"/>
            <a:lstStyle/>
            <a:p>
              <a:pPr algn="ctr">
                <a:lnSpc>
                  <a:spcPts val="2799"/>
                </a:lnSpc>
              </a:pPr>
              <a:endParaRPr/>
            </a:p>
          </p:txBody>
        </p:sp>
      </p:gr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1028700" y="2405712"/>
            <a:ext cx="15910560" cy="5159883"/>
          </a:xfrm>
          <a:prstGeom prst="rect">
            <a:avLst/>
          </a:prstGeom>
        </p:spPr>
        <p:txBody>
          <a:bodyPr lIns="0" tIns="0" rIns="0" bIns="0" rtlCol="0" anchor="t">
            <a:spAutoFit/>
          </a:bodyPr>
          <a:lstStyle/>
          <a:p>
            <a:pPr marL="760095" lvl="1" indent="-380048" algn="l">
              <a:lnSpc>
                <a:spcPts val="4536"/>
              </a:lnSpc>
              <a:buFont typeface="Arial"/>
              <a:buChar char="•"/>
            </a:pPr>
            <a:r>
              <a:rPr lang="en-US" sz="4200">
                <a:solidFill>
                  <a:srgbClr val="E99E68"/>
                </a:solidFill>
                <a:latin typeface="Cabin"/>
              </a:rPr>
              <a:t>Editor help centre: </a:t>
            </a:r>
            <a:r>
              <a:rPr lang="en-US" sz="4200" u="sng">
                <a:solidFill>
                  <a:srgbClr val="382E73"/>
                </a:solidFill>
                <a:latin typeface="Cabin"/>
                <a:hlinkClick r:id="rId3" tooltip="http://cofe.io/EditorHelpACNY"/>
              </a:rPr>
              <a:t>cofe.io/EditorHelpACNY</a:t>
            </a:r>
          </a:p>
          <a:p>
            <a:pPr algn="l">
              <a:lnSpc>
                <a:spcPts val="4536"/>
              </a:lnSpc>
            </a:pPr>
            <a:endParaRPr lang="en-US" sz="4200" u="sng">
              <a:solidFill>
                <a:srgbClr val="382E73"/>
              </a:solidFill>
              <a:latin typeface="Cabin"/>
              <a:hlinkClick r:id="rId3" tooltip="http://cofe.io/EditorHelpACNY"/>
            </a:endParaRPr>
          </a:p>
          <a:p>
            <a:pPr marL="760095" lvl="1" indent="-380048" algn="l">
              <a:lnSpc>
                <a:spcPts val="4536"/>
              </a:lnSpc>
              <a:buFont typeface="Arial"/>
              <a:buChar char="•"/>
            </a:pPr>
            <a:r>
              <a:rPr lang="en-US" sz="4200">
                <a:solidFill>
                  <a:srgbClr val="E99E68"/>
                </a:solidFill>
                <a:latin typeface="Cabin"/>
              </a:rPr>
              <a:t>Attend a webinar: </a:t>
            </a:r>
            <a:r>
              <a:rPr lang="en-US" sz="4200" u="sng">
                <a:solidFill>
                  <a:srgbClr val="382E73"/>
                </a:solidFill>
                <a:latin typeface="Cabin"/>
                <a:hlinkClick r:id="rId4" tooltip="http://cofe.io/WebinarsACNY"/>
              </a:rPr>
              <a:t>cofe.io/WebinarACNY</a:t>
            </a:r>
          </a:p>
          <a:p>
            <a:pPr algn="l">
              <a:lnSpc>
                <a:spcPts val="4536"/>
              </a:lnSpc>
            </a:pPr>
            <a:endParaRPr lang="en-US" sz="4200" u="sng">
              <a:solidFill>
                <a:srgbClr val="382E73"/>
              </a:solidFill>
              <a:latin typeface="Cabin"/>
              <a:hlinkClick r:id="rId4" tooltip="http://cofe.io/WebinarsACNY"/>
            </a:endParaRPr>
          </a:p>
          <a:p>
            <a:pPr marL="760095" lvl="1" indent="-380048" algn="l">
              <a:lnSpc>
                <a:spcPts val="4536"/>
              </a:lnSpc>
              <a:buFont typeface="Arial"/>
              <a:buChar char="•"/>
            </a:pPr>
            <a:r>
              <a:rPr lang="en-US" sz="4200">
                <a:solidFill>
                  <a:srgbClr val="E99E68"/>
                </a:solidFill>
                <a:latin typeface="Cabin"/>
              </a:rPr>
              <a:t>Get support: </a:t>
            </a:r>
            <a:r>
              <a:rPr lang="en-US" sz="4200" u="sng">
                <a:solidFill>
                  <a:srgbClr val="382E73"/>
                </a:solidFill>
                <a:latin typeface="Cabin"/>
                <a:hlinkClick r:id="rId5" tooltip="http://cofe.io/SupportACNY"/>
              </a:rPr>
              <a:t>cofe.io/SupportACNY</a:t>
            </a:r>
          </a:p>
          <a:p>
            <a:pPr algn="l">
              <a:lnSpc>
                <a:spcPts val="4536"/>
              </a:lnSpc>
            </a:pPr>
            <a:endParaRPr lang="en-US" sz="4200" u="sng">
              <a:solidFill>
                <a:srgbClr val="382E73"/>
              </a:solidFill>
              <a:latin typeface="Cabin"/>
              <a:hlinkClick r:id="rId5" tooltip="http://cofe.io/SupportACNY"/>
            </a:endParaRPr>
          </a:p>
          <a:p>
            <a:pPr marL="760095" lvl="1" indent="-380048" algn="l">
              <a:lnSpc>
                <a:spcPts val="4536"/>
              </a:lnSpc>
              <a:buFont typeface="Arial"/>
              <a:buChar char="•"/>
            </a:pPr>
            <a:r>
              <a:rPr lang="en-US" sz="4200">
                <a:solidFill>
                  <a:srgbClr val="E99E68"/>
                </a:solidFill>
                <a:latin typeface="Cabin"/>
              </a:rPr>
              <a:t>Submit your suggestions: </a:t>
            </a:r>
            <a:r>
              <a:rPr lang="en-US" sz="4200" u="sng">
                <a:solidFill>
                  <a:srgbClr val="382E73"/>
                </a:solidFill>
                <a:latin typeface="Cabin"/>
                <a:hlinkClick r:id="rId6" tooltip="http://cofe.io/SuggestionsACNY"/>
              </a:rPr>
              <a:t>cofe.io/SuggestionsACNY</a:t>
            </a:r>
          </a:p>
          <a:p>
            <a:pPr algn="l">
              <a:lnSpc>
                <a:spcPts val="4536"/>
              </a:lnSpc>
            </a:pPr>
            <a:endParaRPr lang="en-US" sz="4200" u="sng">
              <a:solidFill>
                <a:srgbClr val="382E73"/>
              </a:solidFill>
              <a:latin typeface="Cabin"/>
              <a:hlinkClick r:id="rId6" tooltip="http://cofe.io/SuggestionsACNY"/>
            </a:endParaRPr>
          </a:p>
          <a:p>
            <a:pPr marL="760095" lvl="1" indent="-380048" algn="l">
              <a:lnSpc>
                <a:spcPts val="4536"/>
              </a:lnSpc>
              <a:buFont typeface="Arial"/>
              <a:buChar char="•"/>
            </a:pPr>
            <a:r>
              <a:rPr lang="en-US" sz="4200">
                <a:solidFill>
                  <a:srgbClr val="E99E68"/>
                </a:solidFill>
                <a:latin typeface="Cabin"/>
              </a:rPr>
              <a:t>Future roadmap: </a:t>
            </a:r>
            <a:r>
              <a:rPr lang="en-US" sz="4200" u="sng">
                <a:solidFill>
                  <a:srgbClr val="382E73"/>
                </a:solidFill>
                <a:latin typeface="Cabin"/>
                <a:hlinkClick r:id="rId7" tooltip="http://cofe.io/RoadmapACNY"/>
              </a:rPr>
              <a:t>cofe.io/RoadmapACNY</a:t>
            </a:r>
          </a:p>
        </p:txBody>
      </p:sp>
      <p:sp>
        <p:nvSpPr>
          <p:cNvPr id="10" name="TextBox 10"/>
          <p:cNvSpPr txBox="1"/>
          <p:nvPr/>
        </p:nvSpPr>
        <p:spPr>
          <a:xfrm>
            <a:off x="1028700" y="1028700"/>
            <a:ext cx="7257486" cy="818495"/>
          </a:xfrm>
          <a:prstGeom prst="rect">
            <a:avLst/>
          </a:prstGeom>
        </p:spPr>
        <p:txBody>
          <a:bodyPr lIns="0" tIns="0" rIns="0" bIns="0" rtlCol="0" anchor="t">
            <a:spAutoFit/>
          </a:bodyPr>
          <a:lstStyle/>
          <a:p>
            <a:pPr algn="l">
              <a:lnSpc>
                <a:spcPts val="6444"/>
              </a:lnSpc>
            </a:pPr>
            <a:r>
              <a:rPr lang="en-US" sz="5370">
                <a:solidFill>
                  <a:srgbClr val="382E73"/>
                </a:solidFill>
                <a:latin typeface="Cabin Bold"/>
              </a:rPr>
              <a:t>Useful links</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763668" y="-9544"/>
            <a:ext cx="285731" cy="10306069"/>
            <a:chOff x="0" y="0"/>
            <a:chExt cx="380974" cy="13741426"/>
          </a:xfrm>
        </p:grpSpPr>
        <p:sp>
          <p:nvSpPr>
            <p:cNvPr id="4" name="Freeform 4"/>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5" name="Freeform 5"/>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grpSp>
        <p:nvGrpSpPr>
          <p:cNvPr id="6" name="Group 6"/>
          <p:cNvGrpSpPr/>
          <p:nvPr/>
        </p:nvGrpSpPr>
        <p:grpSpPr>
          <a:xfrm>
            <a:off x="763668" y="-9544"/>
            <a:ext cx="285731" cy="10306069"/>
            <a:chOff x="0" y="0"/>
            <a:chExt cx="380974" cy="13741426"/>
          </a:xfrm>
        </p:grpSpPr>
        <p:sp>
          <p:nvSpPr>
            <p:cNvPr id="7" name="Freeform 7"/>
            <p:cNvSpPr/>
            <p:nvPr/>
          </p:nvSpPr>
          <p:spPr>
            <a:xfrm>
              <a:off x="12700" y="12700"/>
              <a:ext cx="355600" cy="13716000"/>
            </a:xfrm>
            <a:custGeom>
              <a:avLst/>
              <a:gdLst/>
              <a:ahLst/>
              <a:cxnLst/>
              <a:rect l="l" t="t" r="r" b="b"/>
              <a:pathLst>
                <a:path w="355600" h="13716000">
                  <a:moveTo>
                    <a:pt x="0" y="0"/>
                  </a:moveTo>
                  <a:lnTo>
                    <a:pt x="355600" y="0"/>
                  </a:lnTo>
                  <a:lnTo>
                    <a:pt x="355600" y="13716000"/>
                  </a:lnTo>
                  <a:lnTo>
                    <a:pt x="0" y="13716000"/>
                  </a:lnTo>
                  <a:close/>
                </a:path>
              </a:pathLst>
            </a:custGeom>
            <a:solidFill>
              <a:srgbClr val="FFFFFF"/>
            </a:solidFill>
          </p:spPr>
        </p:sp>
        <p:sp>
          <p:nvSpPr>
            <p:cNvPr id="8" name="Freeform 8"/>
            <p:cNvSpPr/>
            <p:nvPr/>
          </p:nvSpPr>
          <p:spPr>
            <a:xfrm>
              <a:off x="0" y="0"/>
              <a:ext cx="381000" cy="13741400"/>
            </a:xfrm>
            <a:custGeom>
              <a:avLst/>
              <a:gdLst/>
              <a:ahLst/>
              <a:cxnLst/>
              <a:rect l="l" t="t" r="r" b="b"/>
              <a:pathLst>
                <a:path w="381000" h="13741400">
                  <a:moveTo>
                    <a:pt x="12700" y="0"/>
                  </a:moveTo>
                  <a:lnTo>
                    <a:pt x="368300" y="0"/>
                  </a:lnTo>
                  <a:cubicBezTo>
                    <a:pt x="375285" y="0"/>
                    <a:pt x="381000" y="5715"/>
                    <a:pt x="381000" y="12700"/>
                  </a:cubicBezTo>
                  <a:lnTo>
                    <a:pt x="381000" y="13728700"/>
                  </a:lnTo>
                  <a:cubicBezTo>
                    <a:pt x="381000" y="13735686"/>
                    <a:pt x="375285" y="13741400"/>
                    <a:pt x="368300" y="13741400"/>
                  </a:cubicBezTo>
                  <a:lnTo>
                    <a:pt x="12700" y="13741400"/>
                  </a:lnTo>
                  <a:cubicBezTo>
                    <a:pt x="5715" y="13741400"/>
                    <a:pt x="0" y="13735686"/>
                    <a:pt x="0" y="13728700"/>
                  </a:cubicBezTo>
                  <a:lnTo>
                    <a:pt x="0" y="12700"/>
                  </a:lnTo>
                  <a:cubicBezTo>
                    <a:pt x="0" y="5715"/>
                    <a:pt x="5715" y="0"/>
                    <a:pt x="12700" y="0"/>
                  </a:cubicBezTo>
                  <a:moveTo>
                    <a:pt x="12700" y="25400"/>
                  </a:moveTo>
                  <a:lnTo>
                    <a:pt x="12700" y="12700"/>
                  </a:lnTo>
                  <a:lnTo>
                    <a:pt x="25400" y="12700"/>
                  </a:lnTo>
                  <a:lnTo>
                    <a:pt x="25400" y="13728700"/>
                  </a:lnTo>
                  <a:lnTo>
                    <a:pt x="12700" y="13728700"/>
                  </a:lnTo>
                  <a:lnTo>
                    <a:pt x="12700" y="13716000"/>
                  </a:lnTo>
                  <a:lnTo>
                    <a:pt x="368300" y="13716000"/>
                  </a:lnTo>
                  <a:lnTo>
                    <a:pt x="368300" y="13728700"/>
                  </a:lnTo>
                  <a:lnTo>
                    <a:pt x="355600" y="13728700"/>
                  </a:lnTo>
                  <a:lnTo>
                    <a:pt x="355600" y="12700"/>
                  </a:lnTo>
                  <a:lnTo>
                    <a:pt x="368300" y="12700"/>
                  </a:lnTo>
                  <a:lnTo>
                    <a:pt x="368300" y="25400"/>
                  </a:lnTo>
                  <a:lnTo>
                    <a:pt x="12700" y="25400"/>
                  </a:lnTo>
                  <a:close/>
                </a:path>
              </a:pathLst>
            </a:custGeom>
            <a:solidFill>
              <a:srgbClr val="FFFFFF"/>
            </a:solidFill>
          </p:spPr>
        </p:sp>
      </p:grpSp>
      <p:sp>
        <p:nvSpPr>
          <p:cNvPr id="9" name="TextBox 9"/>
          <p:cNvSpPr txBox="1"/>
          <p:nvPr/>
        </p:nvSpPr>
        <p:spPr>
          <a:xfrm>
            <a:off x="3062439" y="6048706"/>
            <a:ext cx="11948411" cy="1534931"/>
          </a:xfrm>
          <a:prstGeom prst="rect">
            <a:avLst/>
          </a:prstGeom>
        </p:spPr>
        <p:txBody>
          <a:bodyPr lIns="0" tIns="0" rIns="0" bIns="0" rtlCol="0" anchor="t">
            <a:spAutoFit/>
          </a:bodyPr>
          <a:lstStyle/>
          <a:p>
            <a:pPr algn="ctr">
              <a:lnSpc>
                <a:spcPts val="5400"/>
              </a:lnSpc>
            </a:pPr>
            <a:r>
              <a:rPr lang="en-US" sz="3000">
                <a:solidFill>
                  <a:srgbClr val="382E73"/>
                </a:solidFill>
                <a:latin typeface="Cabin"/>
              </a:rPr>
              <a:t>Discover the free resources for churches</a:t>
            </a:r>
          </a:p>
          <a:p>
            <a:pPr algn="ctr">
              <a:lnSpc>
                <a:spcPts val="5400"/>
              </a:lnSpc>
            </a:pPr>
            <a:r>
              <a:rPr lang="en-US" sz="3000">
                <a:solidFill>
                  <a:srgbClr val="382E73"/>
                </a:solidFill>
                <a:latin typeface="Cabin"/>
              </a:rPr>
              <a:t>churchofengland.org/DigitalLabs</a:t>
            </a:r>
          </a:p>
        </p:txBody>
      </p:sp>
      <p:sp>
        <p:nvSpPr>
          <p:cNvPr id="10" name="Freeform 10"/>
          <p:cNvSpPr/>
          <p:nvPr/>
        </p:nvSpPr>
        <p:spPr>
          <a:xfrm>
            <a:off x="2971001" y="2378684"/>
            <a:ext cx="11801712" cy="1651472"/>
          </a:xfrm>
          <a:custGeom>
            <a:avLst/>
            <a:gdLst/>
            <a:ahLst/>
            <a:cxnLst/>
            <a:rect l="l" t="t" r="r" b="b"/>
            <a:pathLst>
              <a:path w="11801712" h="1651472">
                <a:moveTo>
                  <a:pt x="0" y="0"/>
                </a:moveTo>
                <a:lnTo>
                  <a:pt x="11801711" y="0"/>
                </a:lnTo>
                <a:lnTo>
                  <a:pt x="11801711" y="1651471"/>
                </a:lnTo>
                <a:lnTo>
                  <a:pt x="0" y="1651471"/>
                </a:lnTo>
                <a:lnTo>
                  <a:pt x="0" y="0"/>
                </a:lnTo>
                <a:close/>
              </a:path>
            </a:pathLst>
          </a:custGeom>
          <a:blipFill>
            <a:blip r:embed="rId4"/>
            <a:stretch>
              <a:fillRect t="-19" b="-19"/>
            </a:stretch>
          </a:blipFill>
        </p:spPr>
      </p:sp>
      <p:sp>
        <p:nvSpPr>
          <p:cNvPr id="11" name="TextBox 11"/>
          <p:cNvSpPr txBox="1"/>
          <p:nvPr/>
        </p:nvSpPr>
        <p:spPr>
          <a:xfrm>
            <a:off x="3062439" y="5017975"/>
            <a:ext cx="11948411" cy="518250"/>
          </a:xfrm>
          <a:prstGeom prst="rect">
            <a:avLst/>
          </a:prstGeom>
        </p:spPr>
        <p:txBody>
          <a:bodyPr lIns="0" tIns="0" rIns="0" bIns="0" rtlCol="0" anchor="t">
            <a:spAutoFit/>
          </a:bodyPr>
          <a:lstStyle/>
          <a:p>
            <a:pPr algn="ctr">
              <a:lnSpc>
                <a:spcPts val="3600"/>
              </a:lnSpc>
            </a:pPr>
            <a:r>
              <a:rPr lang="en-US" sz="3000">
                <a:solidFill>
                  <a:srgbClr val="382E73"/>
                </a:solidFill>
                <a:latin typeface="Cabin Bold"/>
              </a:rPr>
              <a:t>Blogs       Webinars       Newsletter       Video training on-demand</a:t>
            </a:r>
          </a:p>
        </p:txBody>
      </p:sp>
      <p:sp>
        <p:nvSpPr>
          <p:cNvPr id="12" name="AutoShape 12"/>
          <p:cNvSpPr/>
          <p:nvPr/>
        </p:nvSpPr>
        <p:spPr>
          <a:xfrm rot="12615">
            <a:off x="2949528" y="5952974"/>
            <a:ext cx="11680571" cy="0"/>
          </a:xfrm>
          <a:prstGeom prst="line">
            <a:avLst/>
          </a:prstGeom>
          <a:ln w="19050" cap="rnd">
            <a:solidFill>
              <a:srgbClr val="9F85B1"/>
            </a:solidFill>
            <a:prstDash val="solid"/>
            <a:headEnd type="none" w="sm" len="sm"/>
            <a:tailEnd type="none" w="sm" len="sm"/>
          </a:ln>
        </p:spPr>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47</Slides>
  <Notes>32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Benefits of ACNY for churches FULL DRAFT.pptx</dc:title>
  <cp:revision>4</cp:revision>
  <dcterms:created xsi:type="dcterms:W3CDTF">2006-08-16T00:00:00Z</dcterms:created>
  <dcterms:modified xsi:type="dcterms:W3CDTF">2023-11-15T15:54:49Z</dcterms:modified>
  <dc:identifier>DAFqZclVNXw</dc:identifier>
</cp:coreProperties>
</file>